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92" r:id="rId3"/>
    <p:sldId id="293" r:id="rId4"/>
    <p:sldId id="294" r:id="rId5"/>
    <p:sldId id="300" r:id="rId6"/>
    <p:sldId id="296" r:id="rId7"/>
    <p:sldId id="299" r:id="rId8"/>
    <p:sldId id="301" r:id="rId9"/>
    <p:sldId id="295" r:id="rId10"/>
    <p:sldId id="302" r:id="rId11"/>
    <p:sldId id="297" r:id="rId12"/>
    <p:sldId id="303" r:id="rId13"/>
  </p:sldIdLst>
  <p:sldSz cx="9906000" cy="6858000" type="A4"/>
  <p:notesSz cx="6648450" cy="97805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1">
          <p15:clr>
            <a:srgbClr val="A4A3A4"/>
          </p15:clr>
        </p15:guide>
        <p15:guide id="2" pos="209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858" y="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18" y="-102"/>
      </p:cViewPr>
      <p:guideLst>
        <p:guide orient="horz" pos="3081"/>
        <p:guide pos="209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r>
              <a:rPr lang="en-US" dirty="0" smtClean="0"/>
              <a:t>Lecture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F837EA3-CB39-4152-A7C2-8E7D7EC7181A}" type="datetimeFigureOut">
              <a:rPr lang="en-US" smtClean="0"/>
              <a:pPr/>
              <a:t>16/5/2015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346B0ACC-F146-4D1F-9A8B-F74D185A57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5A96294-11B4-438E-909C-B5B594B39077}" type="datetimeFigureOut">
              <a:rPr lang="en-US" smtClean="0"/>
              <a:pPr/>
              <a:t>16/5/2015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6275" y="733425"/>
            <a:ext cx="5295900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3" tIns="46151" rIns="92303" bIns="4615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845" y="4645779"/>
            <a:ext cx="5318760" cy="4401264"/>
          </a:xfrm>
          <a:prstGeom prst="rect">
            <a:avLst/>
          </a:prstGeom>
        </p:spPr>
        <p:txBody>
          <a:bodyPr vert="horz" lIns="92303" tIns="46151" rIns="92303" bIns="461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F167FA2B-06D3-4ED4-8C88-6FD5D4B5C9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470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42950" y="1346948"/>
            <a:ext cx="84201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742950" y="4282764"/>
            <a:ext cx="84201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742950" y="1484779"/>
            <a:ext cx="84201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837678" y="4107023"/>
            <a:ext cx="9906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4392" y="1432223"/>
            <a:ext cx="8226108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9251" y="4389120"/>
            <a:ext cx="6411659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80539" y="6272786"/>
            <a:ext cx="514121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7970" y="4227195"/>
            <a:ext cx="970018" cy="640080"/>
          </a:xfrm>
        </p:spPr>
        <p:txBody>
          <a:bodyPr/>
          <a:lstStyle>
            <a:lvl1pPr>
              <a:defRPr sz="2800" b="1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935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173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533400"/>
            <a:ext cx="2074069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76" y="533400"/>
            <a:ext cx="6098381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008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981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906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0791" y="1225296"/>
            <a:ext cx="7540943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9691" y="5020056"/>
            <a:ext cx="7355205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82355" y="6272786"/>
            <a:ext cx="2148501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16/5/2015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72441" y="6272785"/>
            <a:ext cx="5141214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86684" y="2430623"/>
            <a:ext cx="9906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237" y="2508607"/>
            <a:ext cx="965493" cy="720332"/>
          </a:xfrm>
        </p:spPr>
        <p:txBody>
          <a:bodyPr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652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950" y="2194560"/>
            <a:ext cx="39624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1570" y="2194560"/>
            <a:ext cx="39624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04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950" y="2048256"/>
            <a:ext cx="39624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2950" y="2743200"/>
            <a:ext cx="39624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2526" y="2048256"/>
            <a:ext cx="39624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2526" y="2743200"/>
            <a:ext cx="39624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492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16/5/2015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311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668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746790" y="2"/>
            <a:ext cx="3159210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6583" y="685800"/>
            <a:ext cx="2600325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7" y="685800"/>
            <a:ext cx="5453253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6583" y="2423160"/>
            <a:ext cx="2600325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9232886" y="6255258"/>
            <a:ext cx="425958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16/5/2015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357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746790" y="2"/>
            <a:ext cx="3159210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6583" y="685800"/>
            <a:ext cx="2600325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746789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6583" y="2423160"/>
            <a:ext cx="2600325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9232886" y="6255258"/>
            <a:ext cx="425958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16/5/2015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243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9232886" y="6255258"/>
            <a:ext cx="425958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950" y="484632"/>
            <a:ext cx="84201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950" y="2121408"/>
            <a:ext cx="84201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91732" y="6272786"/>
            <a:ext cx="26597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16/5/2015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42950" y="6272786"/>
            <a:ext cx="51412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90292" y="6272786"/>
            <a:ext cx="520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56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 smtClean="0"/>
              <a:t>Structure</a:t>
            </a:r>
            <a:r>
              <a:rPr lang="en-US" dirty="0" smtClean="0"/>
              <a:t>, Union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03350" y="4800600"/>
            <a:ext cx="6934200" cy="1447800"/>
          </a:xfrm>
        </p:spPr>
        <p:txBody>
          <a:bodyPr>
            <a:normAutofit/>
          </a:bodyPr>
          <a:lstStyle/>
          <a:p>
            <a:r>
              <a:rPr lang="en-US" dirty="0" smtClean="0"/>
              <a:t>MAN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8420100" cy="54102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point 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 p1, p2;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point p1;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point p2;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r1;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r1.p1.x=10;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r1.p1.y=5;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("%d, %d\n", r1.p1.x, r1.p1.y);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 err="1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Returning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point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makepoint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point temp;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temp.x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temp.y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temp;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to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point *pp;</a:t>
            </a:r>
          </a:p>
          <a:p>
            <a:pPr>
              <a:buNone/>
            </a:pPr>
            <a:r>
              <a:rPr lang="es-E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s-ES" dirty="0" err="1" smtClean="0">
                <a:latin typeface="Courier New" pitchFamily="49" charset="0"/>
                <a:cs typeface="Courier New" pitchFamily="49" charset="0"/>
              </a:rPr>
              <a:t>pp</a:t>
            </a:r>
            <a:r>
              <a:rPr lang="es-ES" dirty="0" smtClean="0">
                <a:latin typeface="Courier New" pitchFamily="49" charset="0"/>
                <a:cs typeface="Courier New" pitchFamily="49" charset="0"/>
              </a:rPr>
              <a:t>=&amp;p3;</a:t>
            </a:r>
          </a:p>
          <a:p>
            <a:pPr>
              <a:buNone/>
            </a:pPr>
            <a:r>
              <a:rPr lang="es-E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s-ES" dirty="0" err="1" smtClean="0">
                <a:latin typeface="Courier New" pitchFamily="49" charset="0"/>
                <a:cs typeface="Courier New" pitchFamily="49" charset="0"/>
              </a:rPr>
              <a:t>pp</a:t>
            </a:r>
            <a:r>
              <a:rPr lang="es-ES" dirty="0" smtClean="0">
                <a:latin typeface="Courier New" pitchFamily="49" charset="0"/>
                <a:cs typeface="Courier New" pitchFamily="49" charset="0"/>
              </a:rPr>
              <a:t>-&gt;x=4;</a:t>
            </a:r>
          </a:p>
          <a:p>
            <a:pPr>
              <a:buNone/>
            </a:pPr>
            <a:r>
              <a:rPr lang="es-E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s-ES" dirty="0" err="1" smtClean="0">
                <a:latin typeface="Courier New" pitchFamily="49" charset="0"/>
                <a:cs typeface="Courier New" pitchFamily="49" charset="0"/>
              </a:rPr>
              <a:t>pp</a:t>
            </a:r>
            <a:r>
              <a:rPr lang="es-ES" dirty="0" smtClean="0">
                <a:latin typeface="Courier New" pitchFamily="49" charset="0"/>
                <a:cs typeface="Courier New" pitchFamily="49" charset="0"/>
              </a:rPr>
              <a:t>-&gt;y=8;</a:t>
            </a:r>
          </a:p>
          <a:p>
            <a:pPr>
              <a:buNone/>
            </a:pPr>
            <a:r>
              <a:rPr lang="es-E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s-E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s-ES" dirty="0" smtClean="0">
                <a:latin typeface="Courier New" pitchFamily="49" charset="0"/>
                <a:cs typeface="Courier New" pitchFamily="49" charset="0"/>
              </a:rPr>
              <a:t>("%d, %d\n", p3.x, p3.y);</a:t>
            </a:r>
          </a:p>
          <a:p>
            <a:pPr>
              <a:buNone/>
            </a:pPr>
            <a:r>
              <a:rPr lang="es-ES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Aggregate</a:t>
            </a:r>
            <a:r>
              <a:rPr lang="en-US" dirty="0" smtClean="0"/>
              <a:t> data type</a:t>
            </a:r>
          </a:p>
          <a:p>
            <a:r>
              <a:rPr lang="en-US" dirty="0" smtClean="0"/>
              <a:t>Composed of two or more </a:t>
            </a:r>
            <a:r>
              <a:rPr lang="en-US" dirty="0" smtClean="0">
                <a:solidFill>
                  <a:srgbClr val="FF0000"/>
                </a:solidFill>
              </a:rPr>
              <a:t>related</a:t>
            </a:r>
            <a:r>
              <a:rPr lang="en-US" dirty="0" smtClean="0"/>
              <a:t> variables</a:t>
            </a:r>
          </a:p>
          <a:p>
            <a:pPr lvl="1"/>
            <a:r>
              <a:rPr lang="en-US" dirty="0" smtClean="0"/>
              <a:t>Called </a:t>
            </a:r>
            <a:r>
              <a:rPr lang="en-US" dirty="0" smtClean="0">
                <a:solidFill>
                  <a:srgbClr val="FF0000"/>
                </a:solidFill>
              </a:rPr>
              <a:t>member</a:t>
            </a:r>
          </a:p>
          <a:p>
            <a:pPr lvl="1"/>
            <a:r>
              <a:rPr lang="en-US" dirty="0" smtClean="0"/>
              <a:t>Each member can be of </a:t>
            </a:r>
            <a:r>
              <a:rPr lang="en-US" dirty="0" smtClean="0">
                <a:solidFill>
                  <a:srgbClr val="FF0000"/>
                </a:solidFill>
              </a:rPr>
              <a:t>different types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(General Form)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F0"/>
                </a:solidFill>
              </a:rPr>
              <a:t>tag-name</a:t>
            </a:r>
            <a:r>
              <a:rPr lang="en-US" dirty="0" smtClean="0"/>
              <a:t> {</a:t>
            </a:r>
          </a:p>
          <a:p>
            <a:pPr lvl="1">
              <a:buNone/>
            </a:pPr>
            <a:r>
              <a:rPr lang="en-US" dirty="0" smtClean="0"/>
              <a:t>	type member1;</a:t>
            </a:r>
          </a:p>
          <a:p>
            <a:pPr lvl="1">
              <a:buNone/>
            </a:pPr>
            <a:r>
              <a:rPr lang="en-US" dirty="0" smtClean="0"/>
              <a:t>	type member2;</a:t>
            </a:r>
          </a:p>
          <a:p>
            <a:pPr lvl="1">
              <a:buNone/>
            </a:pPr>
            <a:r>
              <a:rPr lang="en-US" dirty="0" smtClean="0"/>
              <a:t>	type member3;</a:t>
            </a:r>
          </a:p>
          <a:p>
            <a:pPr lvl="1">
              <a:buNone/>
            </a:pPr>
            <a:r>
              <a:rPr lang="en-US" dirty="0" smtClean="0"/>
              <a:t>	.</a:t>
            </a:r>
          </a:p>
          <a:p>
            <a:pPr lvl="1">
              <a:buNone/>
            </a:pPr>
            <a:r>
              <a:rPr lang="en-US" dirty="0" smtClean="0"/>
              <a:t>	.</a:t>
            </a:r>
          </a:p>
          <a:p>
            <a:pPr lvl="1">
              <a:buNone/>
            </a:pPr>
            <a:r>
              <a:rPr lang="en-US" dirty="0" smtClean="0"/>
              <a:t>	.</a:t>
            </a:r>
          </a:p>
          <a:p>
            <a:pPr lvl="1">
              <a:buNone/>
            </a:pPr>
            <a:r>
              <a:rPr lang="en-US" dirty="0" smtClean="0"/>
              <a:t>	type </a:t>
            </a:r>
            <a:r>
              <a:rPr lang="en-US" dirty="0" err="1" smtClean="0"/>
              <a:t>memberN</a:t>
            </a:r>
            <a:r>
              <a:rPr lang="en-US" dirty="0" smtClean="0"/>
              <a:t>;</a:t>
            </a:r>
          </a:p>
          <a:p>
            <a:pPr lvl="1">
              <a:buNone/>
            </a:pPr>
            <a:r>
              <a:rPr lang="en-US" dirty="0" smtClean="0"/>
              <a:t>	} </a:t>
            </a:r>
            <a:r>
              <a:rPr lang="en-US" dirty="0" smtClean="0">
                <a:solidFill>
                  <a:srgbClr val="00B0F0"/>
                </a:solidFill>
              </a:rPr>
              <a:t>variable-list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keyword</a:t>
            </a:r>
            <a:r>
              <a:rPr lang="en-US" dirty="0" smtClean="0"/>
              <a:t> </a:t>
            </a:r>
            <a:r>
              <a:rPr lang="en-US" b="1" dirty="0" err="1" smtClean="0"/>
              <a:t>struct</a:t>
            </a:r>
            <a:r>
              <a:rPr lang="en-US" b="1" dirty="0" smtClean="0"/>
              <a:t> </a:t>
            </a:r>
            <a:r>
              <a:rPr lang="en-US" dirty="0" smtClean="0"/>
              <a:t>means that a structure </a:t>
            </a:r>
            <a:r>
              <a:rPr lang="en-US" i="1" dirty="0" smtClean="0">
                <a:solidFill>
                  <a:srgbClr val="FF0000"/>
                </a:solidFill>
              </a:rPr>
              <a:t>type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is </a:t>
            </a:r>
            <a:r>
              <a:rPr lang="en-US" dirty="0" smtClean="0">
                <a:solidFill>
                  <a:srgbClr val="FF0000"/>
                </a:solidFill>
              </a:rPr>
              <a:t>defined</a:t>
            </a:r>
          </a:p>
          <a:p>
            <a:pPr lvl="1"/>
            <a:r>
              <a:rPr lang="en-US" i="1" dirty="0" smtClean="0"/>
              <a:t>tag-name</a:t>
            </a:r>
            <a:r>
              <a:rPr lang="en-US" dirty="0" smtClean="0"/>
              <a:t> is the </a:t>
            </a:r>
            <a:r>
              <a:rPr lang="en-US" dirty="0" smtClean="0">
                <a:solidFill>
                  <a:srgbClr val="FF0000"/>
                </a:solidFill>
              </a:rPr>
              <a:t>name</a:t>
            </a:r>
            <a:r>
              <a:rPr lang="en-US" dirty="0" smtClean="0"/>
              <a:t> of the </a:t>
            </a:r>
            <a:r>
              <a:rPr lang="en-US" i="1" dirty="0" smtClean="0"/>
              <a:t>type</a:t>
            </a:r>
            <a:endParaRPr lang="en-US" i="1" dirty="0"/>
          </a:p>
          <a:p>
            <a:pPr lvl="1"/>
            <a:r>
              <a:rPr lang="en-US" dirty="0" smtClean="0"/>
              <a:t>Either </a:t>
            </a:r>
            <a:r>
              <a:rPr lang="en-US" i="1" dirty="0" smtClean="0">
                <a:solidFill>
                  <a:srgbClr val="00B0F0"/>
                </a:solidFill>
              </a:rPr>
              <a:t>tag-name</a:t>
            </a:r>
            <a:r>
              <a:rPr lang="en-US" i="1" dirty="0" smtClean="0"/>
              <a:t> </a:t>
            </a:r>
            <a:r>
              <a:rPr lang="en-US" dirty="0" smtClean="0"/>
              <a:t>or </a:t>
            </a:r>
            <a:r>
              <a:rPr lang="en-US" i="1" dirty="0" smtClean="0">
                <a:solidFill>
                  <a:srgbClr val="00B0F0"/>
                </a:solidFill>
              </a:rPr>
              <a:t>variable-list</a:t>
            </a:r>
            <a:r>
              <a:rPr lang="en-US" i="1" dirty="0" smtClean="0"/>
              <a:t> </a:t>
            </a:r>
            <a:r>
              <a:rPr lang="en-US" dirty="0" smtClean="0"/>
              <a:t>is </a:t>
            </a:r>
            <a:r>
              <a:rPr lang="en-US" dirty="0" smtClean="0">
                <a:solidFill>
                  <a:srgbClr val="FF0000"/>
                </a:solidFill>
              </a:rPr>
              <a:t>optional </a:t>
            </a:r>
            <a:endParaRPr lang="en-US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point 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 p1, p2;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 p1, p2;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point 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struct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point p1, p2;</a:t>
            </a:r>
          </a:p>
          <a:p>
            <a:r>
              <a:rPr lang="en-US" dirty="0" smtClean="0"/>
              <a:t>Keyword </a:t>
            </a:r>
            <a:r>
              <a:rPr lang="en-US" b="1" dirty="0" err="1" smtClean="0"/>
              <a:t>struct</a:t>
            </a:r>
            <a:r>
              <a:rPr lang="en-US" b="1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before</a:t>
            </a:r>
            <a:r>
              <a:rPr lang="en-US" dirty="0" smtClean="0"/>
              <a:t> variable </a:t>
            </a:r>
            <a:r>
              <a:rPr lang="en-US" dirty="0" smtClean="0">
                <a:solidFill>
                  <a:srgbClr val="FF0000"/>
                </a:solidFill>
              </a:rPr>
              <a:t>declaration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rgbClr val="FF0000"/>
                </a:solidFill>
              </a:rPr>
              <a:t>necessary</a:t>
            </a:r>
          </a:p>
          <a:p>
            <a:r>
              <a:rPr lang="en-US" dirty="0" smtClean="0"/>
              <a:t>Each instance of a structure contains its </a:t>
            </a:r>
            <a:r>
              <a:rPr lang="en-US" dirty="0" smtClean="0">
                <a:solidFill>
                  <a:srgbClr val="FF0000"/>
                </a:solidFill>
              </a:rPr>
              <a:t>own copy </a:t>
            </a:r>
            <a:r>
              <a:rPr lang="en-US" dirty="0" smtClean="0"/>
              <a:t>of the members</a:t>
            </a:r>
          </a:p>
          <a:p>
            <a:r>
              <a:rPr lang="en-US" dirty="0" smtClean="0"/>
              <a:t>Structure </a:t>
            </a:r>
            <a:r>
              <a:rPr lang="en-US" dirty="0" smtClean="0">
                <a:solidFill>
                  <a:srgbClr val="FF0000"/>
                </a:solidFill>
              </a:rPr>
              <a:t>declaration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without</a:t>
            </a:r>
            <a:r>
              <a:rPr lang="en-US" dirty="0" smtClean="0"/>
              <a:t> any variable name does </a:t>
            </a:r>
            <a:r>
              <a:rPr lang="en-US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 reserve any storage</a:t>
            </a:r>
          </a:p>
          <a:p>
            <a:r>
              <a:rPr lang="en-US" dirty="0" smtClean="0"/>
              <a:t>Describes template or </a:t>
            </a:r>
            <a:r>
              <a:rPr lang="en-US" dirty="0" smtClean="0">
                <a:solidFill>
                  <a:srgbClr val="FF0000"/>
                </a:solidFill>
              </a:rPr>
              <a:t>shape</a:t>
            </a:r>
            <a:r>
              <a:rPr lang="en-US" dirty="0" smtClean="0"/>
              <a:t> of a structure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</a:t>
            </a:r>
            <a:r>
              <a:rPr lang="en-US" dirty="0" smtClean="0">
                <a:solidFill>
                  <a:srgbClr val="FF0000"/>
                </a:solidFill>
              </a:rPr>
              <a:t>Initialization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p1.x=10;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p1.y=5;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point p3={5, 2};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p2={10, 5};//error, not possible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Possible when </a:t>
            </a:r>
            <a:r>
              <a:rPr lang="en-US" dirty="0" smtClean="0">
                <a:solidFill>
                  <a:srgbClr val="FF0000"/>
                </a:solidFill>
              </a:rPr>
              <a:t>type</a:t>
            </a:r>
            <a:r>
              <a:rPr lang="en-US" dirty="0" smtClean="0"/>
              <a:t> of the both objects are same</a:t>
            </a:r>
          </a:p>
          <a:p>
            <a:pPr>
              <a:buNone/>
            </a:pPr>
            <a:r>
              <a:rPr lang="en-US" dirty="0" smtClean="0"/>
              <a:t>p2=p3;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printf</a:t>
            </a:r>
            <a:r>
              <a:rPr lang="en-US" dirty="0" smtClean="0"/>
              <a:t>("%d, %d\n", p3.x, p3.y);</a:t>
            </a:r>
          </a:p>
          <a:p>
            <a:pPr>
              <a:buNone/>
            </a:pPr>
            <a:r>
              <a:rPr lang="en-US" dirty="0" err="1" smtClean="0"/>
              <a:t>scanf</a:t>
            </a:r>
            <a:r>
              <a:rPr lang="en-US" dirty="0" smtClean="0"/>
              <a:t>("%d %d\n", &amp;p3.x, &amp;p3.y);</a:t>
            </a:r>
          </a:p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point 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[10] 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point p[10];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for(x=0; x&lt;10; x++)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 %d", &amp;p[x].x, &amp;p[x].y);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 err="1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0" y="2057400"/>
            <a:ext cx="2910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Member x and </a:t>
            </a:r>
            <a:r>
              <a:rPr lang="en-US" dirty="0" err="1" smtClean="0"/>
              <a:t>int</a:t>
            </a:r>
            <a:r>
              <a:rPr lang="en-US" dirty="0" smtClean="0"/>
              <a:t> x are </a:t>
            </a:r>
            <a:r>
              <a:rPr lang="en-US" dirty="0" smtClean="0">
                <a:solidFill>
                  <a:srgbClr val="FF0000"/>
                </a:solidFill>
              </a:rPr>
              <a:t>different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9312</TotalTime>
  <Words>149</Words>
  <Application>Microsoft Office PowerPoint</Application>
  <PresentationFormat>A4 Paper (210x297 mm)</PresentationFormat>
  <Paragraphs>104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Calibri</vt:lpstr>
      <vt:lpstr>Courier New</vt:lpstr>
      <vt:lpstr>Rockwell</vt:lpstr>
      <vt:lpstr>Rockwell Condensed</vt:lpstr>
      <vt:lpstr>Wingdings</vt:lpstr>
      <vt:lpstr>Wood Type</vt:lpstr>
      <vt:lpstr>Structure, Union</vt:lpstr>
      <vt:lpstr>Structure</vt:lpstr>
      <vt:lpstr>Structure (General Form)</vt:lpstr>
      <vt:lpstr>Structure Example</vt:lpstr>
      <vt:lpstr>Structure Example</vt:lpstr>
      <vt:lpstr>Structure Initialization</vt:lpstr>
      <vt:lpstr>Structure Assignment</vt:lpstr>
      <vt:lpstr>Structure Member</vt:lpstr>
      <vt:lpstr>Structure Array</vt:lpstr>
      <vt:lpstr>Nested Structure</vt:lpstr>
      <vt:lpstr>Function Returning Structure</vt:lpstr>
      <vt:lpstr>Pointer to Structure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Tanaeem</dc:creator>
  <cp:lastModifiedBy>Muhammad Ali Nayeem</cp:lastModifiedBy>
  <cp:revision>914</cp:revision>
  <dcterms:created xsi:type="dcterms:W3CDTF">2006-08-16T00:00:00Z</dcterms:created>
  <dcterms:modified xsi:type="dcterms:W3CDTF">2015-05-16T08:27:57Z</dcterms:modified>
</cp:coreProperties>
</file>