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3"/>
  </p:notesMasterIdLst>
  <p:sldIdLst>
    <p:sldId id="256" r:id="rId2"/>
    <p:sldId id="257" r:id="rId3"/>
    <p:sldId id="258" r:id="rId4"/>
    <p:sldId id="260" r:id="rId5"/>
    <p:sldId id="263" r:id="rId6"/>
    <p:sldId id="276" r:id="rId7"/>
    <p:sldId id="275" r:id="rId8"/>
    <p:sldId id="264" r:id="rId9"/>
    <p:sldId id="277" r:id="rId10"/>
    <p:sldId id="278" r:id="rId11"/>
    <p:sldId id="279" r:id="rId12"/>
    <p:sldId id="280" r:id="rId13"/>
    <p:sldId id="285" r:id="rId14"/>
    <p:sldId id="281" r:id="rId15"/>
    <p:sldId id="282" r:id="rId16"/>
    <p:sldId id="286" r:id="rId17"/>
    <p:sldId id="287" r:id="rId18"/>
    <p:sldId id="283" r:id="rId19"/>
    <p:sldId id="284" r:id="rId20"/>
    <p:sldId id="272" r:id="rId21"/>
    <p:sldId id="288" r:id="rId22"/>
    <p:sldId id="274" r:id="rId23"/>
    <p:sldId id="265" r:id="rId24"/>
    <p:sldId id="266" r:id="rId25"/>
    <p:sldId id="269" r:id="rId26"/>
    <p:sldId id="270" r:id="rId27"/>
    <p:sldId id="271" r:id="rId28"/>
    <p:sldId id="301" r:id="rId29"/>
    <p:sldId id="295" r:id="rId30"/>
    <p:sldId id="296" r:id="rId31"/>
    <p:sldId id="297" r:id="rId32"/>
    <p:sldId id="298" r:id="rId33"/>
    <p:sldId id="303" r:id="rId34"/>
    <p:sldId id="302" r:id="rId35"/>
    <p:sldId id="299" r:id="rId36"/>
    <p:sldId id="300" r:id="rId37"/>
    <p:sldId id="305" r:id="rId38"/>
    <p:sldId id="307" r:id="rId39"/>
    <p:sldId id="304" r:id="rId40"/>
    <p:sldId id="308" r:id="rId41"/>
    <p:sldId id="309" r:id="rId42"/>
    <p:sldId id="310" r:id="rId43"/>
    <p:sldId id="311" r:id="rId44"/>
    <p:sldId id="294" r:id="rId45"/>
    <p:sldId id="293" r:id="rId46"/>
    <p:sldId id="289" r:id="rId47"/>
    <p:sldId id="291" r:id="rId48"/>
    <p:sldId id="292" r:id="rId49"/>
    <p:sldId id="312" r:id="rId50"/>
    <p:sldId id="313" r:id="rId51"/>
    <p:sldId id="314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013CE-FF84-46E8-BB30-CC3430A326A1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C0FFF-3812-4C11-9378-C341F8710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98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267536D4-A7CF-4FA3-8C13-5D9AE4111497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2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061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43A57189-BC43-4EA1-A4DF-B553FA11BB10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25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885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8792C436-C8EF-4431-9E7B-4182A63D030A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26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558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0E1F92F6-D765-439B-AF6D-FB29E57D9E22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27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8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9A53A30E-DFEB-4503-83C7-EDAE48BC08C1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3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031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DBBEA669-B70F-4665-B54C-4B8A3E9BE078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4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800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A0926577-EB09-4B49-A543-C9155C039BDC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5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165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A7A1EE35-1FCD-478F-8153-AACCE6F99815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8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437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AA69D513-87C5-4456-9860-AD8CC4E69C67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20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659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AA69D513-87C5-4456-9860-AD8CC4E69C67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21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629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02BBEE6C-4524-4042-A153-993499AE8C00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23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1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0F075CCB-E00A-461F-8179-501CE71278C2}" type="slidenum">
              <a:rPr lang="en-US" sz="1200" b="0">
                <a:latin typeface="Times New Roman" panose="02020603050405020304" pitchFamily="18" charset="0"/>
                <a:cs typeface="Arial" panose="020B0604020202020204" pitchFamily="34" charset="0"/>
              </a:rPr>
              <a:pPr eaLnBrk="1" hangingPunct="1"/>
              <a:t>24</a:t>
            </a:fld>
            <a:endParaRPr lang="en-US" sz="1200" b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6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1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8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2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123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511300"/>
            <a:ext cx="10058400" cy="46609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0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7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8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0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0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2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2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F4FE111-DC56-4BB3-B721-DACB0B7666BE}" type="datetimeFigureOut">
              <a:rPr lang="en-US" smtClean="0"/>
              <a:t>12/5/2015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6390912-36C4-4E3A-B625-E5D9B0689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3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</a:t>
            </a:r>
            <a:r>
              <a:rPr lang="en-US" dirty="0"/>
              <a:t>Increment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*j;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j=num;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*j);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j++;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1" y="1447800"/>
            <a:ext cx="12688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  <a:p>
            <a:r>
              <a:rPr lang="en-US" dirty="0"/>
              <a:t>0. value=1</a:t>
            </a:r>
          </a:p>
          <a:p>
            <a:r>
              <a:rPr lang="en-US" dirty="0"/>
              <a:t>1. value=2</a:t>
            </a:r>
          </a:p>
          <a:p>
            <a:r>
              <a:rPr lang="en-US" dirty="0"/>
              <a:t>2. value=3</a:t>
            </a:r>
          </a:p>
          <a:p>
            <a:r>
              <a:rPr lang="en-US" dirty="0"/>
              <a:t>3. value=4</a:t>
            </a:r>
          </a:p>
          <a:p>
            <a:r>
              <a:rPr lang="en-US" dirty="0"/>
              <a:t>4. value=5</a:t>
            </a:r>
          </a:p>
        </p:txBody>
      </p:sp>
    </p:spTree>
    <p:extLst>
      <p:ext uri="{BB962C8B-B14F-4D97-AF65-F5344CB8AC3E}">
        <p14:creationId xmlns:p14="http://schemas.microsoft.com/office/powerpoint/2010/main" val="179112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gives the base address of the array</a:t>
            </a:r>
          </a:p>
          <a:p>
            <a:r>
              <a:rPr lang="en-US" dirty="0" smtClean="0"/>
              <a:t>Array name always points to the beginning of the array</a:t>
            </a:r>
          </a:p>
          <a:p>
            <a:r>
              <a:rPr lang="en-US" dirty="0" smtClean="0"/>
              <a:t>An array name is a </a:t>
            </a:r>
            <a:r>
              <a:rPr lang="en-US" dirty="0" smtClean="0">
                <a:solidFill>
                  <a:srgbClr val="FF0000"/>
                </a:solidFill>
              </a:rPr>
              <a:t>constant</a:t>
            </a:r>
            <a:r>
              <a:rPr lang="en-US" dirty="0" smtClean="0"/>
              <a:t> pointer</a:t>
            </a:r>
          </a:p>
          <a:p>
            <a:r>
              <a:rPr lang="en-US" dirty="0" smtClean="0"/>
              <a:t>Pointer is a variable but the array name is not</a:t>
            </a:r>
          </a:p>
          <a:p>
            <a:r>
              <a:rPr lang="en-US" dirty="0" smtClean="0"/>
              <a:t>Can not be modified by pointer arithmetic</a:t>
            </a:r>
          </a:p>
          <a:p>
            <a:r>
              <a:rPr lang="en-US" dirty="0" smtClean="0"/>
              <a:t>So the expression</a:t>
            </a:r>
          </a:p>
          <a:p>
            <a:pPr lvl="1"/>
            <a:r>
              <a:rPr lang="en-US" b="1" dirty="0" smtClean="0"/>
              <a:t>num++</a:t>
            </a:r>
          </a:p>
          <a:p>
            <a:pPr lvl="1"/>
            <a:r>
              <a:rPr lang="en-US" b="1" dirty="0" smtClean="0"/>
              <a:t>num+=3 (shortcut for </a:t>
            </a:r>
            <a:r>
              <a:rPr lang="en-US" b="1" dirty="0" err="1" smtClean="0"/>
              <a:t>num</a:t>
            </a:r>
            <a:r>
              <a:rPr lang="en-US" b="1" dirty="0" smtClean="0"/>
              <a:t> = </a:t>
            </a:r>
            <a:r>
              <a:rPr lang="en-US" b="1" dirty="0" err="1" smtClean="0"/>
              <a:t>num</a:t>
            </a:r>
            <a:r>
              <a:rPr lang="en-US" b="1" dirty="0" smtClean="0"/>
              <a:t> + 3)</a:t>
            </a:r>
          </a:p>
          <a:p>
            <a:pPr>
              <a:buNone/>
            </a:pPr>
            <a:r>
              <a:rPr lang="en-US" dirty="0" smtClean="0"/>
              <a:t>are </a:t>
            </a:r>
            <a:r>
              <a:rPr lang="en-US" dirty="0" smtClean="0">
                <a:solidFill>
                  <a:srgbClr val="FF0000"/>
                </a:solidFill>
              </a:rPr>
              <a:t>invalid</a:t>
            </a:r>
          </a:p>
        </p:txBody>
      </p:sp>
    </p:spTree>
    <p:extLst>
      <p:ext uri="{BB962C8B-B14F-4D97-AF65-F5344CB8AC3E}">
        <p14:creationId xmlns:p14="http://schemas.microsoft.com/office/powerpoint/2010/main" val="28810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4825" y="180547"/>
            <a:ext cx="5327176" cy="37076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9848" y="1511300"/>
            <a:ext cx="5972397" cy="46609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Array name gives the base address of the array</a:t>
            </a:r>
          </a:p>
          <a:p>
            <a:r>
              <a:rPr lang="en-US" dirty="0" smtClean="0"/>
              <a:t>Base address: address of the first element / element at index zero</a:t>
            </a:r>
          </a:p>
          <a:p>
            <a:r>
              <a:rPr lang="en-US" dirty="0" smtClean="0"/>
              <a:t>So </a:t>
            </a:r>
            <a:r>
              <a:rPr lang="en-US" b="1" dirty="0" smtClean="0"/>
              <a:t>*num</a:t>
            </a:r>
            <a:r>
              <a:rPr lang="en-US" dirty="0" smtClean="0"/>
              <a:t>/ </a:t>
            </a:r>
            <a:r>
              <a:rPr lang="en-US" b="1" dirty="0" smtClean="0"/>
              <a:t>*(num+0) </a:t>
            </a:r>
            <a:r>
              <a:rPr lang="en-US" dirty="0" smtClean="0"/>
              <a:t>gives the value of the first element</a:t>
            </a:r>
          </a:p>
          <a:p>
            <a:r>
              <a:rPr lang="en-US" b="1" dirty="0" smtClean="0"/>
              <a:t>num[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  <a:r>
              <a:rPr lang="en-US" dirty="0" smtClean="0"/>
              <a:t>: compiler </a:t>
            </a:r>
            <a:r>
              <a:rPr lang="en-US" dirty="0" smtClean="0">
                <a:solidFill>
                  <a:srgbClr val="FF0000"/>
                </a:solidFill>
              </a:rPr>
              <a:t>converts</a:t>
            </a:r>
            <a:r>
              <a:rPr lang="en-US" dirty="0" smtClean="0"/>
              <a:t> it to </a:t>
            </a:r>
            <a:r>
              <a:rPr lang="en-US" b="1" dirty="0" smtClean="0"/>
              <a:t>*(</a:t>
            </a:r>
            <a:r>
              <a:rPr lang="en-US" b="1" dirty="0" err="1" smtClean="0"/>
              <a:t>num+i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The following notations are </a:t>
            </a:r>
            <a:r>
              <a:rPr lang="en-US" dirty="0" smtClean="0">
                <a:solidFill>
                  <a:srgbClr val="FF0000"/>
                </a:solidFill>
              </a:rPr>
              <a:t>same</a:t>
            </a:r>
          </a:p>
          <a:p>
            <a:pPr lvl="1"/>
            <a:r>
              <a:rPr lang="en-US" b="1" dirty="0" smtClean="0"/>
              <a:t>num[</a:t>
            </a:r>
            <a:r>
              <a:rPr lang="en-US" b="1" dirty="0" err="1" smtClean="0"/>
              <a:t>i</a:t>
            </a:r>
            <a:r>
              <a:rPr lang="en-US" b="1" dirty="0" smtClean="0"/>
              <a:t>]</a:t>
            </a:r>
          </a:p>
          <a:p>
            <a:pPr lvl="1"/>
            <a:r>
              <a:rPr lang="en-US" b="1" dirty="0" smtClean="0"/>
              <a:t>*(</a:t>
            </a:r>
            <a:r>
              <a:rPr lang="en-US" b="1" dirty="0" err="1" smtClean="0"/>
              <a:t>num+i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smtClean="0"/>
              <a:t>*(</a:t>
            </a:r>
            <a:r>
              <a:rPr lang="en-US" b="1" dirty="0" err="1" smtClean="0"/>
              <a:t>i+num</a:t>
            </a:r>
            <a:r>
              <a:rPr lang="en-US" b="1" dirty="0" smtClean="0"/>
              <a:t>)</a:t>
            </a:r>
          </a:p>
          <a:p>
            <a:pPr lvl="1"/>
            <a:r>
              <a:rPr lang="en-US" b="1" dirty="0" err="1" smtClean="0"/>
              <a:t>i</a:t>
            </a:r>
            <a:r>
              <a:rPr lang="en-US" b="1" dirty="0" smtClean="0"/>
              <a:t>[num]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042245" y="4107976"/>
            <a:ext cx="44082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</a:t>
            </a:r>
          </a:p>
          <a:p>
            <a:r>
              <a:rPr lang="en-US" dirty="0"/>
              <a:t>address = 65512 element = 24 24 24 24 address = </a:t>
            </a:r>
            <a:r>
              <a:rPr lang="en-US" dirty="0" smtClean="0"/>
              <a:t>65516 </a:t>
            </a:r>
            <a:r>
              <a:rPr lang="en-US" dirty="0"/>
              <a:t>element = 34 34 34 34 address = </a:t>
            </a:r>
            <a:r>
              <a:rPr lang="en-US" dirty="0" smtClean="0"/>
              <a:t>65520 </a:t>
            </a:r>
            <a:r>
              <a:rPr lang="en-US" dirty="0"/>
              <a:t>element = 12 12 12 12 address = </a:t>
            </a:r>
            <a:r>
              <a:rPr lang="en-US" dirty="0" smtClean="0"/>
              <a:t>65524 </a:t>
            </a:r>
            <a:r>
              <a:rPr lang="en-US" dirty="0"/>
              <a:t>element = 44 44 44 44 address = </a:t>
            </a:r>
            <a:r>
              <a:rPr lang="en-US" dirty="0" smtClean="0"/>
              <a:t>65528 </a:t>
            </a:r>
            <a:r>
              <a:rPr lang="en-US" dirty="0"/>
              <a:t>element = 56 56 56 56 address = </a:t>
            </a:r>
            <a:r>
              <a:rPr lang="en-US" dirty="0" smtClean="0"/>
              <a:t>65532 </a:t>
            </a:r>
            <a:r>
              <a:rPr lang="en-US" dirty="0"/>
              <a:t>element = 17 17 17 17</a:t>
            </a:r>
          </a:p>
        </p:txBody>
      </p:sp>
    </p:spTree>
    <p:extLst>
      <p:ext uri="{BB962C8B-B14F-4D97-AF65-F5344CB8AC3E}">
        <p14:creationId xmlns:p14="http://schemas.microsoft.com/office/powerpoint/2010/main" val="202335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</a:t>
            </a:r>
            <a:r>
              <a:rPr lang="en-US" dirty="0"/>
              <a:t>Subtraction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Subtraction</a:t>
            </a:r>
          </a:p>
          <a:p>
            <a:r>
              <a:rPr lang="en-US" dirty="0" smtClean="0"/>
              <a:t>One pointer can be subtracted from other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Number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FF0000"/>
                </a:solidFill>
              </a:rPr>
              <a:t>elements</a:t>
            </a:r>
            <a:r>
              <a:rPr lang="en-US" dirty="0" smtClean="0"/>
              <a:t> separating them can be found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Meaningless</a:t>
            </a:r>
            <a:r>
              <a:rPr lang="en-US" dirty="0" smtClean="0"/>
              <a:t> unless performed on an </a:t>
            </a:r>
            <a:r>
              <a:rPr lang="en-US" dirty="0" smtClean="0">
                <a:solidFill>
                  <a:srgbClr val="FF0000"/>
                </a:solidFill>
              </a:rPr>
              <a:t>array</a:t>
            </a:r>
          </a:p>
        </p:txBody>
      </p:sp>
    </p:spTree>
    <p:extLst>
      <p:ext uri="{BB962C8B-B14F-4D97-AF65-F5344CB8AC3E}">
        <p14:creationId xmlns:p14="http://schemas.microsoft.com/office/powerpoint/2010/main" val="160262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5, 6, 7, 8};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*q;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p=&amp;num[2];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q=&amp;num[5];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q-p);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Returns 3, not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2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5, 6, 7, 8};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*p, *q;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p=&amp;num[2];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q=&amp;num[5];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p-q);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/>
              <a:t>Returns -3</a:t>
            </a:r>
          </a:p>
        </p:txBody>
      </p:sp>
    </p:spTree>
    <p:extLst>
      <p:ext uri="{BB962C8B-B14F-4D97-AF65-F5344CB8AC3E}">
        <p14:creationId xmlns:p14="http://schemas.microsoft.com/office/powerpoint/2010/main" val="17151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entire array to a 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332" y="1397000"/>
            <a:ext cx="67283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void display ( </a:t>
            </a:r>
            <a:r>
              <a:rPr lang="en-US" sz="2400" dirty="0" err="1"/>
              <a:t>int</a:t>
            </a:r>
            <a:r>
              <a:rPr lang="en-US" sz="2400" dirty="0"/>
              <a:t> j[], </a:t>
            </a:r>
            <a:r>
              <a:rPr lang="en-US" sz="2400" dirty="0" err="1"/>
              <a:t>int</a:t>
            </a:r>
            <a:r>
              <a:rPr lang="en-US" sz="2400" dirty="0"/>
              <a:t> n ) </a:t>
            </a:r>
            <a:endParaRPr lang="en-US" sz="2400" dirty="0" smtClean="0"/>
          </a:p>
          <a:p>
            <a:r>
              <a:rPr lang="en-US" sz="2400" dirty="0" smtClean="0"/>
              <a:t>{</a:t>
            </a:r>
            <a:endParaRPr lang="en-US" sz="2400" dirty="0"/>
          </a:p>
          <a:p>
            <a:pPr lvl="1"/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;</a:t>
            </a:r>
          </a:p>
          <a:p>
            <a:pPr lvl="1"/>
            <a:r>
              <a:rPr lang="nn-NO" sz="2400" dirty="0"/>
              <a:t>for ( i = 0 ; i &lt;= n - 1 ; i++ ) </a:t>
            </a:r>
          </a:p>
          <a:p>
            <a:pPr lvl="1"/>
            <a:r>
              <a:rPr lang="en-US" sz="2400" dirty="0"/>
              <a:t>{ </a:t>
            </a:r>
          </a:p>
          <a:p>
            <a:pPr lvl="1"/>
            <a:r>
              <a:rPr lang="pt-BR" sz="2400" dirty="0" smtClean="0"/>
              <a:t>	printf </a:t>
            </a:r>
            <a:r>
              <a:rPr lang="pt-BR" sz="2400" dirty="0"/>
              <a:t>( "element = %d \n", j[i] ) ; </a:t>
            </a:r>
          </a:p>
          <a:p>
            <a:pPr lvl="1"/>
            <a:r>
              <a:rPr lang="en-US" sz="2400" dirty="0"/>
              <a:t>} </a:t>
            </a:r>
          </a:p>
          <a:p>
            <a:r>
              <a:rPr lang="en-US" sz="2400" dirty="0"/>
              <a:t>}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main</a:t>
            </a:r>
            <a:r>
              <a:rPr lang="en-US" sz="2400" dirty="0"/>
              <a:t>( </a:t>
            </a:r>
            <a:r>
              <a:rPr lang="en-US" sz="2400" dirty="0" smtClean="0"/>
              <a:t>void) </a:t>
            </a:r>
          </a:p>
          <a:p>
            <a:r>
              <a:rPr lang="en-US" sz="2400" dirty="0" smtClean="0"/>
              <a:t>{ </a:t>
            </a:r>
          </a:p>
          <a:p>
            <a:pPr lvl="1"/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num</a:t>
            </a:r>
            <a:r>
              <a:rPr lang="en-US" sz="2400" dirty="0"/>
              <a:t>[ ] = { 24, 34, 12, 44, 56, 17 } ; </a:t>
            </a:r>
            <a:endParaRPr lang="en-US" sz="2400" dirty="0" smtClean="0"/>
          </a:p>
          <a:p>
            <a:pPr lvl="1"/>
            <a:r>
              <a:rPr lang="en-US" sz="2400" dirty="0" err="1" smtClean="0"/>
              <a:t>dislpay</a:t>
            </a:r>
            <a:r>
              <a:rPr lang="en-US" sz="2400" dirty="0" smtClean="0"/>
              <a:t> </a:t>
            </a:r>
            <a:r>
              <a:rPr lang="en-US" sz="2400" dirty="0"/>
              <a:t>( </a:t>
            </a:r>
            <a:r>
              <a:rPr lang="en-US" sz="2400" dirty="0" err="1" smtClean="0"/>
              <a:t>num</a:t>
            </a:r>
            <a:r>
              <a:rPr lang="en-US" sz="2400" dirty="0" smtClean="0"/>
              <a:t>, </a:t>
            </a:r>
            <a:r>
              <a:rPr lang="en-US" sz="2400" dirty="0"/>
              <a:t>6 ) ; </a:t>
            </a:r>
            <a:endParaRPr lang="en-US" sz="2400" dirty="0" smtClean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977719" y="1397000"/>
            <a:ext cx="568201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void </a:t>
            </a:r>
            <a:r>
              <a:rPr lang="en-US" sz="2400" dirty="0"/>
              <a:t>display (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*j</a:t>
            </a:r>
            <a:r>
              <a:rPr lang="en-US" sz="2400" dirty="0"/>
              <a:t>, </a:t>
            </a:r>
            <a:r>
              <a:rPr lang="en-US" sz="2400" dirty="0" err="1"/>
              <a:t>int</a:t>
            </a:r>
            <a:r>
              <a:rPr lang="en-US" sz="2400" dirty="0"/>
              <a:t> n )</a:t>
            </a:r>
          </a:p>
          <a:p>
            <a:r>
              <a:rPr lang="en-US" sz="2400" dirty="0"/>
              <a:t>{</a:t>
            </a:r>
          </a:p>
          <a:p>
            <a:pPr lvl="1"/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;</a:t>
            </a:r>
          </a:p>
          <a:p>
            <a:pPr lvl="1"/>
            <a:r>
              <a:rPr lang="nn-NO" sz="2400" dirty="0"/>
              <a:t>for ( i = 0 ; i &lt;= n - 1 ; i++ ) </a:t>
            </a:r>
          </a:p>
          <a:p>
            <a:pPr lvl="1"/>
            <a:r>
              <a:rPr lang="en-US" sz="2400" dirty="0"/>
              <a:t>{ </a:t>
            </a:r>
          </a:p>
          <a:p>
            <a:pPr lvl="2"/>
            <a:r>
              <a:rPr lang="pt-BR" sz="2400" dirty="0"/>
              <a:t>printf ( "element = %d \n", </a:t>
            </a:r>
            <a:r>
              <a:rPr lang="pt-BR" sz="2400" dirty="0">
                <a:solidFill>
                  <a:srgbClr val="FF0000"/>
                </a:solidFill>
              </a:rPr>
              <a:t>*j </a:t>
            </a:r>
            <a:r>
              <a:rPr lang="pt-BR" sz="2400" dirty="0"/>
              <a:t>) ;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j++ </a:t>
            </a:r>
            <a:r>
              <a:rPr lang="en-US" sz="2400" dirty="0"/>
              <a:t>; /* increment pointer to point to next element */ </a:t>
            </a:r>
          </a:p>
          <a:p>
            <a:pPr lvl="1"/>
            <a:r>
              <a:rPr lang="en-US" sz="2400" dirty="0"/>
              <a:t>} </a:t>
            </a:r>
          </a:p>
          <a:p>
            <a:r>
              <a:rPr lang="en-US" sz="2400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9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entire array to a function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332" y="1397000"/>
            <a:ext cx="672834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void display ( </a:t>
            </a:r>
            <a:r>
              <a:rPr lang="en-US" sz="2400" dirty="0" err="1"/>
              <a:t>int</a:t>
            </a:r>
            <a:r>
              <a:rPr lang="en-US" sz="2400" dirty="0"/>
              <a:t> j[], </a:t>
            </a:r>
            <a:r>
              <a:rPr lang="en-US" sz="2400" dirty="0" err="1"/>
              <a:t>int</a:t>
            </a:r>
            <a:r>
              <a:rPr lang="en-US" sz="2400" dirty="0"/>
              <a:t> n ) </a:t>
            </a:r>
            <a:endParaRPr lang="en-US" sz="2400" dirty="0" smtClean="0"/>
          </a:p>
          <a:p>
            <a:r>
              <a:rPr lang="en-US" sz="2400" dirty="0" smtClean="0"/>
              <a:t>{</a:t>
            </a:r>
            <a:endParaRPr lang="en-US" sz="2400" dirty="0"/>
          </a:p>
          <a:p>
            <a:pPr lvl="1"/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;</a:t>
            </a:r>
          </a:p>
          <a:p>
            <a:pPr lvl="1"/>
            <a:r>
              <a:rPr lang="nn-NO" sz="2400" dirty="0"/>
              <a:t>for ( i = 0 ; i &lt;= n - 1 ; i++ ) </a:t>
            </a:r>
          </a:p>
          <a:p>
            <a:pPr lvl="1"/>
            <a:r>
              <a:rPr lang="en-US" sz="2400" dirty="0"/>
              <a:t>{ </a:t>
            </a:r>
          </a:p>
          <a:p>
            <a:pPr lvl="1"/>
            <a:r>
              <a:rPr lang="pt-BR" sz="2400" dirty="0" smtClean="0"/>
              <a:t>	printf </a:t>
            </a:r>
            <a:r>
              <a:rPr lang="pt-BR" sz="2400" dirty="0"/>
              <a:t>( "element = %d \n", j[i] ) ; </a:t>
            </a:r>
          </a:p>
          <a:p>
            <a:pPr lvl="1"/>
            <a:r>
              <a:rPr lang="en-US" sz="2400" dirty="0"/>
              <a:t>} </a:t>
            </a:r>
          </a:p>
          <a:p>
            <a:r>
              <a:rPr lang="en-US" sz="2400" dirty="0"/>
              <a:t>}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main</a:t>
            </a:r>
            <a:r>
              <a:rPr lang="en-US" sz="2400" dirty="0"/>
              <a:t>( </a:t>
            </a:r>
            <a:r>
              <a:rPr lang="en-US" sz="2400" dirty="0" smtClean="0"/>
              <a:t>void) </a:t>
            </a:r>
          </a:p>
          <a:p>
            <a:r>
              <a:rPr lang="en-US" sz="2400" dirty="0" smtClean="0"/>
              <a:t>{ </a:t>
            </a:r>
          </a:p>
          <a:p>
            <a:pPr lvl="1"/>
            <a:r>
              <a:rPr lang="en-US" sz="2400" dirty="0" err="1" smtClean="0"/>
              <a:t>int</a:t>
            </a:r>
            <a:r>
              <a:rPr lang="en-US" sz="2400" dirty="0" smtClean="0"/>
              <a:t> </a:t>
            </a:r>
            <a:r>
              <a:rPr lang="en-US" sz="2400" dirty="0" err="1"/>
              <a:t>num</a:t>
            </a:r>
            <a:r>
              <a:rPr lang="en-US" sz="2400" dirty="0"/>
              <a:t>[ ] = { 24, 34, 12, 44, 56, 17 } ; </a:t>
            </a:r>
            <a:endParaRPr lang="en-US" sz="2400" dirty="0" smtClean="0"/>
          </a:p>
          <a:p>
            <a:pPr lvl="1"/>
            <a:r>
              <a:rPr lang="en-US" sz="2400" b="1" dirty="0" err="1" smtClean="0">
                <a:solidFill>
                  <a:srgbClr val="FF0000"/>
                </a:solidFill>
              </a:rPr>
              <a:t>dislpay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( </a:t>
            </a:r>
            <a:r>
              <a:rPr lang="en-US" sz="2400" b="1" dirty="0" smtClean="0">
                <a:solidFill>
                  <a:srgbClr val="FF0000"/>
                </a:solidFill>
              </a:rPr>
              <a:t>num+2, </a:t>
            </a:r>
            <a:r>
              <a:rPr lang="en-US" sz="2400" b="1" dirty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) ;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977719" y="1397000"/>
            <a:ext cx="568201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void </a:t>
            </a:r>
            <a:r>
              <a:rPr lang="en-US" sz="2400" dirty="0"/>
              <a:t>display (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*j</a:t>
            </a:r>
            <a:r>
              <a:rPr lang="en-US" sz="2400" dirty="0"/>
              <a:t>, </a:t>
            </a:r>
            <a:r>
              <a:rPr lang="en-US" sz="2400" dirty="0" err="1"/>
              <a:t>int</a:t>
            </a:r>
            <a:r>
              <a:rPr lang="en-US" sz="2400" dirty="0"/>
              <a:t> n )</a:t>
            </a:r>
          </a:p>
          <a:p>
            <a:r>
              <a:rPr lang="en-US" sz="2400" dirty="0"/>
              <a:t>{</a:t>
            </a:r>
          </a:p>
          <a:p>
            <a:pPr lvl="1"/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;</a:t>
            </a:r>
          </a:p>
          <a:p>
            <a:pPr lvl="1"/>
            <a:r>
              <a:rPr lang="nn-NO" sz="2400" dirty="0"/>
              <a:t>for ( i = 0 ; i &lt;= n - 1 ; i++ ) </a:t>
            </a:r>
          </a:p>
          <a:p>
            <a:pPr lvl="1"/>
            <a:r>
              <a:rPr lang="en-US" sz="2400" dirty="0"/>
              <a:t>{ </a:t>
            </a:r>
          </a:p>
          <a:p>
            <a:pPr lvl="2"/>
            <a:r>
              <a:rPr lang="pt-BR" sz="2400" dirty="0"/>
              <a:t>printf ( "element = %d \n", </a:t>
            </a:r>
            <a:r>
              <a:rPr lang="pt-BR" sz="2400" dirty="0">
                <a:solidFill>
                  <a:srgbClr val="FF0000"/>
                </a:solidFill>
              </a:rPr>
              <a:t>*j </a:t>
            </a:r>
            <a:r>
              <a:rPr lang="pt-BR" sz="2400" dirty="0"/>
              <a:t>) ;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j++ </a:t>
            </a:r>
            <a:r>
              <a:rPr lang="en-US" sz="2400" dirty="0"/>
              <a:t>; /* increment pointer to point to next element */ </a:t>
            </a:r>
          </a:p>
          <a:p>
            <a:pPr lvl="1"/>
            <a:r>
              <a:rPr lang="en-US" sz="2400" dirty="0"/>
              <a:t>} </a:t>
            </a:r>
          </a:p>
          <a:p>
            <a:r>
              <a:rPr lang="en-US" sz="2400" dirty="0"/>
              <a:t>}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4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37279" y="3685401"/>
            <a:ext cx="51648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If the </a:t>
            </a:r>
            <a:r>
              <a:rPr lang="en-US" sz="2400" dirty="0">
                <a:solidFill>
                  <a:srgbClr val="FF0000"/>
                </a:solidFill>
              </a:rPr>
              <a:t>order</a:t>
            </a:r>
            <a:r>
              <a:rPr lang="en-US" sz="2400" dirty="0"/>
              <a:t> of while loop and the for loop is </a:t>
            </a:r>
            <a:r>
              <a:rPr lang="en-US" sz="2400" dirty="0" smtClean="0"/>
              <a:t> exchanged 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code will not work</a:t>
            </a:r>
          </a:p>
          <a:p>
            <a:r>
              <a:rPr lang="en-US" sz="2400" dirty="0"/>
              <a:t>Find out why?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601" y="1752601"/>
            <a:ext cx="18165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  <a:p>
            <a:r>
              <a:rPr lang="en-US" dirty="0"/>
              <a:t>CSE109CSE109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2509" y="1423243"/>
            <a:ext cx="552005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[]="CSE 109";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char *p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p=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=0; p[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("%c", p[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while(*p)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("%c",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p++;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lnSpc>
                <a:spcPct val="100000"/>
              </a:lnSpc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88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p="CSE 109";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C compiler stores "CSE 109“ in memory, then assigns it’s address to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29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/>
              <a:t>Pointers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What is pointer?</a:t>
            </a:r>
          </a:p>
          <a:p>
            <a:pPr lvl="1" eaLnBrk="1" hangingPunct="1">
              <a:defRPr/>
            </a:pPr>
            <a:r>
              <a:rPr lang="en-US" dirty="0" smtClean="0"/>
              <a:t>A variable that can hold an </a:t>
            </a:r>
            <a:r>
              <a:rPr lang="en-US" b="1" i="1" dirty="0" smtClean="0"/>
              <a:t>Address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Why pointers?</a:t>
            </a:r>
          </a:p>
          <a:p>
            <a:pPr lvl="1" eaLnBrk="1" hangingPunct="1">
              <a:defRPr/>
            </a:pPr>
            <a:r>
              <a:rPr lang="en-US" dirty="0" smtClean="0"/>
              <a:t>Sometimes the only way to express a computation</a:t>
            </a:r>
          </a:p>
          <a:p>
            <a:pPr lvl="2">
              <a:defRPr/>
            </a:pPr>
            <a:r>
              <a:rPr lang="en-US" dirty="0"/>
              <a:t>dynamic memory allocation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Usually lead </a:t>
            </a:r>
            <a:r>
              <a:rPr lang="en-US" i="1" dirty="0" smtClean="0">
                <a:solidFill>
                  <a:srgbClr val="0000FF"/>
                </a:solidFill>
                <a:latin typeface="+mj-lt"/>
              </a:rPr>
              <a:t>to compact and efficient code</a:t>
            </a:r>
          </a:p>
          <a:p>
            <a:pPr eaLnBrk="1" hangingPunct="1">
              <a:defRPr/>
            </a:pPr>
            <a:r>
              <a:rPr lang="en-US" dirty="0" smtClean="0"/>
              <a:t>Related operators:</a:t>
            </a:r>
          </a:p>
          <a:p>
            <a:pPr lvl="1" eaLnBrk="1" hangingPunct="1">
              <a:defRPr/>
            </a:pPr>
            <a:r>
              <a:rPr lang="en-US" b="1" dirty="0" smtClean="0"/>
              <a:t>*</a:t>
            </a:r>
            <a:r>
              <a:rPr lang="en-US" dirty="0" smtClean="0"/>
              <a:t> : can be used in two ways</a:t>
            </a:r>
          </a:p>
          <a:p>
            <a:pPr lvl="2" eaLnBrk="1" hangingPunct="1">
              <a:defRPr/>
            </a:pPr>
            <a:r>
              <a:rPr lang="en-US" dirty="0" smtClean="0"/>
              <a:t>In declaration : read as </a:t>
            </a:r>
            <a:r>
              <a:rPr lang="en-US" b="1" i="1" dirty="0" smtClean="0"/>
              <a:t>pointer</a:t>
            </a:r>
            <a:r>
              <a:rPr lang="en-US" dirty="0" smtClean="0"/>
              <a:t>, e.g., </a:t>
            </a:r>
            <a:r>
              <a:rPr lang="en-US" dirty="0" err="1" smtClean="0"/>
              <a:t>int</a:t>
            </a:r>
            <a:r>
              <a:rPr lang="en-US" dirty="0" smtClean="0"/>
              <a:t> *p;</a:t>
            </a:r>
          </a:p>
          <a:p>
            <a:pPr lvl="2" eaLnBrk="1" hangingPunct="1">
              <a:defRPr/>
            </a:pPr>
            <a:r>
              <a:rPr lang="en-US" dirty="0" smtClean="0"/>
              <a:t>In accessing : read as </a:t>
            </a:r>
            <a:r>
              <a:rPr lang="en-US" b="1" i="1" dirty="0" smtClean="0"/>
              <a:t>content of</a:t>
            </a:r>
            <a:r>
              <a:rPr lang="en-US" dirty="0" smtClean="0"/>
              <a:t>, e.g., x = *p;</a:t>
            </a:r>
          </a:p>
          <a:p>
            <a:pPr lvl="2" eaLnBrk="1" hangingPunct="1">
              <a:defRPr/>
            </a:pPr>
            <a:r>
              <a:rPr lang="en-US" dirty="0" smtClean="0"/>
              <a:t>No relation with multiplication</a:t>
            </a:r>
          </a:p>
          <a:p>
            <a:pPr lvl="1" eaLnBrk="1" hangingPunct="1">
              <a:defRPr/>
            </a:pPr>
            <a:r>
              <a:rPr lang="en-US" b="1" dirty="0" smtClean="0"/>
              <a:t>&amp;</a:t>
            </a:r>
            <a:r>
              <a:rPr lang="en-US" dirty="0" smtClean="0"/>
              <a:t> : returns address of a variable</a:t>
            </a:r>
          </a:p>
          <a:p>
            <a:pPr lvl="2" eaLnBrk="1" hangingPunct="1">
              <a:defRPr/>
            </a:pPr>
            <a:r>
              <a:rPr lang="en-US" dirty="0" smtClean="0"/>
              <a:t>Read as </a:t>
            </a:r>
            <a:r>
              <a:rPr lang="en-US" b="1" i="1" dirty="0" smtClean="0"/>
              <a:t>address of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9C71E635-1251-46E7-9CB7-7D466D3ABF2A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97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ED7E5ECE-4385-4911-9254-781534BC32C1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20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Vs Array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848" y="1443060"/>
            <a:ext cx="10058400" cy="46609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char </a:t>
            </a:r>
            <a:r>
              <a:rPr lang="en-US" sz="18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amessage</a:t>
            </a: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= “now is the time”;  // an array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pmessage</a:t>
            </a: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= “now is the time”;  // a pointer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2699609" y="2503575"/>
            <a:ext cx="2438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</a:rPr>
              <a:t>now is the time\0</a:t>
            </a:r>
          </a:p>
        </p:txBody>
      </p:sp>
      <p:sp>
        <p:nvSpPr>
          <p:cNvPr id="20486" name="Rectangle 10"/>
          <p:cNvSpPr>
            <a:spLocks noChangeArrowheads="1"/>
          </p:cNvSpPr>
          <p:nvPr/>
        </p:nvSpPr>
        <p:spPr bwMode="auto">
          <a:xfrm>
            <a:off x="1328009" y="2503575"/>
            <a:ext cx="129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</a:rPr>
              <a:t>amessage</a:t>
            </a:r>
            <a:r>
              <a:rPr lang="en-US" sz="1600" dirty="0">
                <a:latin typeface="Courier New" panose="02070309020205020404" pitchFamily="49" charset="0"/>
              </a:rPr>
              <a:t>:</a:t>
            </a:r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1268100" y="2917208"/>
            <a:ext cx="82296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966788" indent="-395288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2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pmessage</a:t>
            </a:r>
            <a:r>
              <a:rPr lang="en-US" sz="2200" dirty="0">
                <a:cs typeface="Times New Roman" panose="02020603050405020304" pitchFamily="18" charset="0"/>
              </a:rPr>
              <a:t> </a:t>
            </a:r>
            <a:endParaRPr lang="en-US" sz="2200" dirty="0" smtClean="0"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100" dirty="0">
                <a:cs typeface="Times New Roman" panose="02020603050405020304" pitchFamily="18" charset="0"/>
              </a:rPr>
              <a:t>A pointer </a:t>
            </a:r>
            <a:r>
              <a:rPr lang="en-US" sz="2100" dirty="0" smtClean="0">
                <a:cs typeface="Times New Roman" panose="02020603050405020304" pitchFamily="18" charset="0"/>
              </a:rPr>
              <a:t>which can hold one </a:t>
            </a:r>
            <a:r>
              <a:rPr lang="en-US" sz="2100" dirty="0" err="1" smtClean="0">
                <a:cs typeface="Times New Roman" panose="02020603050405020304" pitchFamily="18" charset="0"/>
              </a:rPr>
              <a:t>addrress</a:t>
            </a:r>
            <a:endParaRPr lang="en-US" sz="2100" dirty="0">
              <a:cs typeface="Times New Roman" panose="02020603050405020304" pitchFamily="18" charset="0"/>
            </a:endParaRPr>
          </a:p>
          <a:p>
            <a:pPr lvl="1"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100" dirty="0">
                <a:cs typeface="Times New Roman" panose="02020603050405020304" pitchFamily="18" charset="0"/>
              </a:rPr>
              <a:t>Can refer to different storage</a:t>
            </a:r>
          </a:p>
          <a:p>
            <a:pPr lvl="2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200" b="0" dirty="0" smtClean="0">
                <a:solidFill>
                  <a:srgbClr val="800000"/>
                </a:solidFill>
                <a:cs typeface="Times New Roman" panose="02020603050405020304" pitchFamily="18" charset="0"/>
              </a:rPr>
              <a:t>Example: </a:t>
            </a:r>
            <a:r>
              <a:rPr lang="en-US" b="0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pmessage</a:t>
            </a:r>
            <a:r>
              <a:rPr lang="en-US" b="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 = </a:t>
            </a:r>
            <a:r>
              <a:rPr lang="en-US" b="0" dirty="0" err="1" smtClean="0">
                <a:solidFill>
                  <a:srgbClr val="800000"/>
                </a:solidFill>
                <a:latin typeface="Courier New" panose="02070309020205020404" pitchFamily="49" charset="0"/>
              </a:rPr>
              <a:t>amessage</a:t>
            </a:r>
            <a:r>
              <a:rPr lang="en-US" b="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100" dirty="0">
                <a:cs typeface="Times New Roman" panose="02020603050405020304" pitchFamily="18" charset="0"/>
              </a:rPr>
              <a:t>Result is undefined if you try to modify the string contents</a:t>
            </a:r>
          </a:p>
          <a:p>
            <a:pPr algn="l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200" dirty="0" err="1" smtClean="0">
                <a:solidFill>
                  <a:schemeClr val="accent2"/>
                </a:solidFill>
                <a:cs typeface="Times New Roman" panose="02020603050405020304" pitchFamily="18" charset="0"/>
              </a:rPr>
              <a:t>amessage</a:t>
            </a:r>
            <a:endParaRPr lang="en-US" sz="2200" dirty="0" smtClean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lvl="1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100" dirty="0" smtClean="0">
                <a:cs typeface="Times New Roman" panose="02020603050405020304" pitchFamily="18" charset="0"/>
              </a:rPr>
              <a:t>An array of size 15+1</a:t>
            </a:r>
          </a:p>
          <a:p>
            <a:pPr lvl="1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100" dirty="0" smtClean="0">
                <a:cs typeface="Times New Roman" panose="02020603050405020304" pitchFamily="18" charset="0"/>
              </a:rPr>
              <a:t>Always refer to the same storage</a:t>
            </a:r>
          </a:p>
          <a:p>
            <a:pPr lvl="1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100" dirty="0" smtClean="0">
                <a:cs typeface="Times New Roman" panose="02020603050405020304" pitchFamily="18" charset="0"/>
              </a:rPr>
              <a:t>Individual character can be changed </a:t>
            </a:r>
          </a:p>
          <a:p>
            <a:pPr lvl="2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100" dirty="0" smtClean="0">
                <a:cs typeface="Times New Roman" panose="02020603050405020304" pitchFamily="18" charset="0"/>
              </a:rPr>
              <a:t>Example: </a:t>
            </a:r>
            <a:r>
              <a:rPr lang="en-US" b="0" dirty="0" err="1" smtClean="0">
                <a:latin typeface="Courier New" panose="02070309020205020404" pitchFamily="49" charset="0"/>
              </a:rPr>
              <a:t>amessage</a:t>
            </a:r>
            <a:r>
              <a:rPr lang="en-US" b="0" dirty="0" smtClean="0">
                <a:latin typeface="Courier New" panose="02070309020205020404" pitchFamily="49" charset="0"/>
              </a:rPr>
              <a:t>[5]= ‘z’;</a:t>
            </a:r>
            <a:endParaRPr lang="en-US" b="0" dirty="0">
              <a:latin typeface="Courier New" panose="02070309020205020404" pitchFamily="49" charset="0"/>
            </a:endParaRPr>
          </a:p>
        </p:txBody>
      </p:sp>
      <p:sp>
        <p:nvSpPr>
          <p:cNvPr id="20488" name="Rectangle 12"/>
          <p:cNvSpPr>
            <a:spLocks noChangeArrowheads="1"/>
          </p:cNvSpPr>
          <p:nvPr/>
        </p:nvSpPr>
        <p:spPr bwMode="auto">
          <a:xfrm>
            <a:off x="7778261" y="2485997"/>
            <a:ext cx="2438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</a:rPr>
              <a:t>now is the time\0</a:t>
            </a:r>
          </a:p>
        </p:txBody>
      </p:sp>
      <p:sp>
        <p:nvSpPr>
          <p:cNvPr id="20489" name="Rectangle 13"/>
          <p:cNvSpPr>
            <a:spLocks noChangeArrowheads="1"/>
          </p:cNvSpPr>
          <p:nvPr/>
        </p:nvSpPr>
        <p:spPr bwMode="auto">
          <a:xfrm>
            <a:off x="6725749" y="2485997"/>
            <a:ext cx="671512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0490" name="Rectangle 14"/>
          <p:cNvSpPr>
            <a:spLocks noChangeArrowheads="1"/>
          </p:cNvSpPr>
          <p:nvPr/>
        </p:nvSpPr>
        <p:spPr bwMode="auto">
          <a:xfrm>
            <a:off x="5492261" y="2485997"/>
            <a:ext cx="129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pmessage:</a:t>
            </a:r>
          </a:p>
        </p:txBody>
      </p:sp>
      <p:sp>
        <p:nvSpPr>
          <p:cNvPr id="20491" name="Oval 15"/>
          <p:cNvSpPr>
            <a:spLocks noChangeArrowheads="1"/>
          </p:cNvSpPr>
          <p:nvPr/>
        </p:nvSpPr>
        <p:spPr bwMode="auto">
          <a:xfrm>
            <a:off x="7023405" y="2641321"/>
            <a:ext cx="76200" cy="762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endParaRPr lang="en-US"/>
          </a:p>
        </p:txBody>
      </p:sp>
      <p:cxnSp>
        <p:nvCxnSpPr>
          <p:cNvPr id="20492" name="AutoShape 16"/>
          <p:cNvCxnSpPr>
            <a:cxnSpLocks noChangeShapeType="1"/>
            <a:endCxn id="20488" idx="1"/>
          </p:cNvCxnSpPr>
          <p:nvPr/>
        </p:nvCxnSpPr>
        <p:spPr bwMode="auto">
          <a:xfrm>
            <a:off x="7098811" y="2676497"/>
            <a:ext cx="6794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31321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ED7E5ECE-4385-4911-9254-781534BC32C1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21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Vs Array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char </a:t>
            </a:r>
            <a:r>
              <a:rPr lang="en-US" sz="18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amessage</a:t>
            </a: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= “now is the time”;  // an array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8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pmessage</a:t>
            </a:r>
            <a:r>
              <a:rPr lang="en-US" sz="18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= “now is the time”;  // a pointer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2699609" y="2503575"/>
            <a:ext cx="2438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</a:rPr>
              <a:t>now is the time\0</a:t>
            </a:r>
          </a:p>
        </p:txBody>
      </p:sp>
      <p:sp>
        <p:nvSpPr>
          <p:cNvPr id="20486" name="Rectangle 10"/>
          <p:cNvSpPr>
            <a:spLocks noChangeArrowheads="1"/>
          </p:cNvSpPr>
          <p:nvPr/>
        </p:nvSpPr>
        <p:spPr bwMode="auto">
          <a:xfrm>
            <a:off x="1328009" y="2503575"/>
            <a:ext cx="129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</a:rPr>
              <a:t>amessage</a:t>
            </a:r>
            <a:r>
              <a:rPr lang="en-US" sz="1600" dirty="0">
                <a:latin typeface="Courier New" panose="02070309020205020404" pitchFamily="49" charset="0"/>
              </a:rPr>
              <a:t>:</a:t>
            </a:r>
          </a:p>
        </p:txBody>
      </p:sp>
      <p:sp>
        <p:nvSpPr>
          <p:cNvPr id="20487" name="Rectangle 11"/>
          <p:cNvSpPr>
            <a:spLocks noChangeArrowheads="1"/>
          </p:cNvSpPr>
          <p:nvPr/>
        </p:nvSpPr>
        <p:spPr bwMode="auto">
          <a:xfrm>
            <a:off x="767861" y="3020463"/>
            <a:ext cx="82296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966788" indent="-395288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2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pmessage</a:t>
            </a:r>
            <a:r>
              <a:rPr lang="en-US" sz="2200" dirty="0">
                <a:cs typeface="Times New Roman" panose="02020603050405020304" pitchFamily="18" charset="0"/>
              </a:rPr>
              <a:t> has </a:t>
            </a:r>
            <a:r>
              <a:rPr lang="en-US" sz="2200" dirty="0" smtClean="0">
                <a:cs typeface="Times New Roman" panose="02020603050405020304" pitchFamily="18" charset="0"/>
              </a:rPr>
              <a:t>address</a:t>
            </a:r>
            <a:endParaRPr lang="en-US" sz="2200" dirty="0">
              <a:cs typeface="Times New Roman" panose="02020603050405020304" pitchFamily="18" charset="0"/>
            </a:endParaRPr>
          </a:p>
          <a:p>
            <a:pPr lvl="1"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200" b="0" dirty="0" err="1">
                <a:cs typeface="Times New Roman" panose="02020603050405020304" pitchFamily="18" charset="0"/>
              </a:rPr>
              <a:t>pmessage</a:t>
            </a:r>
            <a:r>
              <a:rPr lang="en-US" sz="2200" b="0" dirty="0">
                <a:cs typeface="Times New Roman" panose="02020603050405020304" pitchFamily="18" charset="0"/>
              </a:rPr>
              <a:t> is </a:t>
            </a:r>
            <a:r>
              <a:rPr lang="en-US" sz="2200" dirty="0">
                <a:solidFill>
                  <a:srgbClr val="800000"/>
                </a:solidFill>
                <a:cs typeface="Times New Roman" panose="02020603050405020304" pitchFamily="18" charset="0"/>
              </a:rPr>
              <a:t>pointer</a:t>
            </a:r>
            <a:r>
              <a:rPr lang="en-US" sz="2200" b="0" dirty="0">
                <a:cs typeface="Times New Roman" panose="02020603050405020304" pitchFamily="18" charset="0"/>
              </a:rPr>
              <a:t> and requires 2/4 bytes for itself</a:t>
            </a:r>
          </a:p>
          <a:p>
            <a:pPr lvl="1"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200" dirty="0" err="1">
                <a:solidFill>
                  <a:srgbClr val="800000"/>
                </a:solidFill>
                <a:cs typeface="Times New Roman" panose="02020603050405020304" pitchFamily="18" charset="0"/>
              </a:rPr>
              <a:t>pmessage</a:t>
            </a:r>
            <a:r>
              <a:rPr lang="en-US" sz="2200" dirty="0">
                <a:solidFill>
                  <a:srgbClr val="800000"/>
                </a:solidFill>
                <a:cs typeface="Times New Roman" panose="02020603050405020304" pitchFamily="18" charset="0"/>
              </a:rPr>
              <a:t>++</a:t>
            </a:r>
            <a:r>
              <a:rPr lang="en-US" sz="2200" b="0" dirty="0">
                <a:cs typeface="Times New Roman" panose="02020603050405020304" pitchFamily="18" charset="0"/>
              </a:rPr>
              <a:t> is possible</a:t>
            </a:r>
          </a:p>
          <a:p>
            <a:pPr lvl="1"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200" dirty="0" err="1">
                <a:solidFill>
                  <a:srgbClr val="800000"/>
                </a:solidFill>
                <a:cs typeface="Times New Roman" panose="02020603050405020304" pitchFamily="18" charset="0"/>
              </a:rPr>
              <a:t>pmessage</a:t>
            </a:r>
            <a:r>
              <a:rPr lang="en-US" sz="2200" dirty="0">
                <a:solidFill>
                  <a:srgbClr val="800000"/>
                </a:solidFill>
                <a:cs typeface="Times New Roman" panose="02020603050405020304" pitchFamily="18" charset="0"/>
              </a:rPr>
              <a:t>=</a:t>
            </a:r>
            <a:r>
              <a:rPr lang="en-US" sz="2200" dirty="0" err="1">
                <a:solidFill>
                  <a:srgbClr val="800000"/>
                </a:solidFill>
                <a:cs typeface="Times New Roman" panose="02020603050405020304" pitchFamily="18" charset="0"/>
              </a:rPr>
              <a:t>somepointer</a:t>
            </a:r>
            <a:r>
              <a:rPr lang="en-US" sz="2200" b="0" dirty="0">
                <a:cs typeface="Times New Roman" panose="02020603050405020304" pitchFamily="18" charset="0"/>
              </a:rPr>
              <a:t> is legal</a:t>
            </a:r>
          </a:p>
          <a:p>
            <a:pPr algn="l" eaLnBrk="1" hangingPunct="1">
              <a:spcBef>
                <a:spcPct val="20000"/>
              </a:spcBef>
              <a:buClr>
                <a:srgbClr val="800000"/>
              </a:buClr>
              <a:buSzPct val="90000"/>
              <a:buFont typeface="Wingdings" panose="05000000000000000000" pitchFamily="2" charset="2"/>
              <a:buBlip>
                <a:blip r:embed="rId3"/>
              </a:buBlip>
            </a:pPr>
            <a:r>
              <a:rPr lang="en-US" sz="22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amessage</a:t>
            </a:r>
            <a:r>
              <a:rPr lang="en-US" sz="2200" dirty="0">
                <a:cs typeface="Times New Roman" panose="02020603050405020304" pitchFamily="18" charset="0"/>
              </a:rPr>
              <a:t> has </a:t>
            </a:r>
            <a:r>
              <a:rPr lang="en-US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no </a:t>
            </a:r>
            <a:r>
              <a:rPr lang="en-US" sz="2200" dirty="0" smtClean="0">
                <a:cs typeface="Times New Roman" panose="02020603050405020304" pitchFamily="18" charset="0"/>
              </a:rPr>
              <a:t>address</a:t>
            </a:r>
            <a:endParaRPr lang="en-US" sz="2200" dirty="0">
              <a:cs typeface="Times New Roman" panose="02020603050405020304" pitchFamily="18" charset="0"/>
            </a:endParaRPr>
          </a:p>
          <a:p>
            <a:pPr lvl="1"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200" b="0" dirty="0" err="1">
                <a:cs typeface="Times New Roman" panose="02020603050405020304" pitchFamily="18" charset="0"/>
              </a:rPr>
              <a:t>amessage</a:t>
            </a:r>
            <a:r>
              <a:rPr lang="en-US" sz="2200" b="0" dirty="0">
                <a:cs typeface="Times New Roman" panose="02020603050405020304" pitchFamily="18" charset="0"/>
              </a:rPr>
              <a:t> is a </a:t>
            </a:r>
            <a:r>
              <a:rPr lang="en-US" sz="2200" dirty="0">
                <a:solidFill>
                  <a:srgbClr val="800000"/>
                </a:solidFill>
                <a:cs typeface="Times New Roman" panose="02020603050405020304" pitchFamily="18" charset="0"/>
              </a:rPr>
              <a:t>name</a:t>
            </a:r>
            <a:r>
              <a:rPr lang="en-US" sz="2200" b="0" dirty="0">
                <a:cs typeface="Times New Roman" panose="02020603050405020304" pitchFamily="18" charset="0"/>
              </a:rPr>
              <a:t> for the 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starting address </a:t>
            </a:r>
            <a:r>
              <a:rPr lang="en-US" sz="2200" b="0" dirty="0">
                <a:cs typeface="Times New Roman" panose="02020603050405020304" pitchFamily="18" charset="0"/>
              </a:rPr>
              <a:t>of the array</a:t>
            </a:r>
          </a:p>
          <a:p>
            <a:pPr lvl="1"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200" dirty="0" err="1">
                <a:solidFill>
                  <a:srgbClr val="800000"/>
                </a:solidFill>
                <a:cs typeface="Times New Roman" panose="02020603050405020304" pitchFamily="18" charset="0"/>
              </a:rPr>
              <a:t>amessage</a:t>
            </a:r>
            <a:r>
              <a:rPr lang="en-US" sz="2200" dirty="0">
                <a:solidFill>
                  <a:srgbClr val="800000"/>
                </a:solidFill>
                <a:cs typeface="Times New Roman" panose="02020603050405020304" pitchFamily="18" charset="0"/>
              </a:rPr>
              <a:t>++</a:t>
            </a:r>
            <a:r>
              <a:rPr lang="en-US" sz="2200" b="0" dirty="0">
                <a:cs typeface="Times New Roman" panose="02020603050405020304" pitchFamily="18" charset="0"/>
              </a:rPr>
              <a:t> is </a:t>
            </a:r>
            <a:r>
              <a:rPr lang="en-US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illegal</a:t>
            </a:r>
          </a:p>
          <a:p>
            <a:pPr lvl="1"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r>
              <a:rPr lang="en-US" sz="2200" dirty="0" err="1">
                <a:solidFill>
                  <a:srgbClr val="800000"/>
                </a:solidFill>
                <a:cs typeface="Times New Roman" panose="02020603050405020304" pitchFamily="18" charset="0"/>
              </a:rPr>
              <a:t>amessage</a:t>
            </a:r>
            <a:r>
              <a:rPr lang="en-US" sz="2200" dirty="0">
                <a:solidFill>
                  <a:srgbClr val="800000"/>
                </a:solidFill>
                <a:cs typeface="Times New Roman" panose="02020603050405020304" pitchFamily="18" charset="0"/>
              </a:rPr>
              <a:t>=</a:t>
            </a:r>
            <a:r>
              <a:rPr lang="en-US" sz="2200" dirty="0" err="1">
                <a:solidFill>
                  <a:srgbClr val="800000"/>
                </a:solidFill>
                <a:cs typeface="Times New Roman" panose="02020603050405020304" pitchFamily="18" charset="0"/>
              </a:rPr>
              <a:t>somepointer</a:t>
            </a:r>
            <a:r>
              <a:rPr lang="en-US" sz="2200" b="0" dirty="0">
                <a:cs typeface="Times New Roman" panose="02020603050405020304" pitchFamily="18" charset="0"/>
              </a:rPr>
              <a:t> is illegal</a:t>
            </a:r>
          </a:p>
          <a:p>
            <a:pPr lvl="1" algn="l" eaLnBrk="1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Blip>
                <a:blip r:embed="rId4"/>
              </a:buBlip>
            </a:pPr>
            <a:endParaRPr lang="en-US" sz="2100" dirty="0">
              <a:cs typeface="Times New Roman" panose="02020603050405020304" pitchFamily="18" charset="0"/>
            </a:endParaRPr>
          </a:p>
        </p:txBody>
      </p:sp>
      <p:sp>
        <p:nvSpPr>
          <p:cNvPr id="20488" name="Rectangle 12"/>
          <p:cNvSpPr>
            <a:spLocks noChangeArrowheads="1"/>
          </p:cNvSpPr>
          <p:nvPr/>
        </p:nvSpPr>
        <p:spPr bwMode="auto">
          <a:xfrm>
            <a:off x="7778261" y="2485997"/>
            <a:ext cx="2438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chemeClr val="bg1"/>
                </a:solidFill>
                <a:latin typeface="Courier New" panose="02070309020205020404" pitchFamily="49" charset="0"/>
              </a:rPr>
              <a:t>now is the time\0</a:t>
            </a:r>
          </a:p>
        </p:txBody>
      </p:sp>
      <p:sp>
        <p:nvSpPr>
          <p:cNvPr id="20489" name="Rectangle 13"/>
          <p:cNvSpPr>
            <a:spLocks noChangeArrowheads="1"/>
          </p:cNvSpPr>
          <p:nvPr/>
        </p:nvSpPr>
        <p:spPr bwMode="auto">
          <a:xfrm>
            <a:off x="6725749" y="2485997"/>
            <a:ext cx="671512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0490" name="Rectangle 14"/>
          <p:cNvSpPr>
            <a:spLocks noChangeArrowheads="1"/>
          </p:cNvSpPr>
          <p:nvPr/>
        </p:nvSpPr>
        <p:spPr bwMode="auto">
          <a:xfrm>
            <a:off x="5492261" y="2485997"/>
            <a:ext cx="129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pmessage:</a:t>
            </a:r>
          </a:p>
        </p:txBody>
      </p:sp>
      <p:sp>
        <p:nvSpPr>
          <p:cNvPr id="20491" name="Oval 15"/>
          <p:cNvSpPr>
            <a:spLocks noChangeArrowheads="1"/>
          </p:cNvSpPr>
          <p:nvPr/>
        </p:nvSpPr>
        <p:spPr bwMode="auto">
          <a:xfrm>
            <a:off x="7023405" y="2641321"/>
            <a:ext cx="76200" cy="762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endParaRPr lang="en-US"/>
          </a:p>
        </p:txBody>
      </p:sp>
      <p:cxnSp>
        <p:nvCxnSpPr>
          <p:cNvPr id="20492" name="AutoShape 16"/>
          <p:cNvCxnSpPr>
            <a:cxnSpLocks noChangeShapeType="1"/>
            <a:endCxn id="20488" idx="1"/>
          </p:cNvCxnSpPr>
          <p:nvPr/>
        </p:nvCxnSpPr>
        <p:spPr bwMode="auto">
          <a:xfrm>
            <a:off x="7098811" y="2676497"/>
            <a:ext cx="6794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232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Library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Required to include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/>
              <a:t>Strlen</a:t>
            </a:r>
            <a:r>
              <a:rPr lang="en-US" dirty="0"/>
              <a:t>(char </a:t>
            </a:r>
            <a:r>
              <a:rPr lang="en-US" dirty="0" smtClean="0"/>
              <a:t>* s) : Finds the length of the string s</a:t>
            </a:r>
          </a:p>
          <a:p>
            <a:r>
              <a:rPr lang="en-US" dirty="0" err="1"/>
              <a:t>strcat</a:t>
            </a:r>
            <a:r>
              <a:rPr lang="en-US" dirty="0"/>
              <a:t>(char * to, char * from): </a:t>
            </a:r>
            <a:r>
              <a:rPr lang="en-US" dirty="0" smtClean="0"/>
              <a:t>Appends one string at the end of the other</a:t>
            </a:r>
          </a:p>
          <a:p>
            <a:r>
              <a:rPr lang="en-US" dirty="0" err="1"/>
              <a:t>strcpy</a:t>
            </a:r>
            <a:r>
              <a:rPr lang="en-US" dirty="0"/>
              <a:t>(char * to</a:t>
            </a:r>
            <a:r>
              <a:rPr lang="en-US" dirty="0" smtClean="0"/>
              <a:t>, </a:t>
            </a:r>
            <a:r>
              <a:rPr lang="en-US" dirty="0"/>
              <a:t>char * from</a:t>
            </a:r>
            <a:r>
              <a:rPr lang="en-US" dirty="0" smtClean="0"/>
              <a:t>): Copies one string into another</a:t>
            </a:r>
          </a:p>
          <a:p>
            <a:r>
              <a:rPr lang="en-US" dirty="0" err="1" smtClean="0"/>
              <a:t>strcmp</a:t>
            </a:r>
            <a:r>
              <a:rPr lang="en-US" dirty="0" smtClean="0"/>
              <a:t> (char *s1, char *s2): Compares two strings</a:t>
            </a:r>
          </a:p>
          <a:p>
            <a:pPr lvl="1"/>
            <a:r>
              <a:rPr lang="en-US" dirty="0" smtClean="0"/>
              <a:t>Returns 0 if same</a:t>
            </a:r>
          </a:p>
          <a:p>
            <a:pPr lvl="1"/>
            <a:r>
              <a:rPr lang="en-US" dirty="0" smtClean="0"/>
              <a:t>-</a:t>
            </a:r>
            <a:r>
              <a:rPr lang="en-US" dirty="0" err="1" smtClean="0"/>
              <a:t>ve</a:t>
            </a:r>
            <a:r>
              <a:rPr lang="en-US" dirty="0" smtClean="0"/>
              <a:t> if s1 less than s2</a:t>
            </a:r>
          </a:p>
          <a:p>
            <a:pPr lvl="1"/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if s1 greater than s2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68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768CB7A0-B80E-4DF5-B7CB-F53E5B194F3F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23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51333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/>
              <a:t>Comparing/Subtraction </a:t>
            </a:r>
            <a:r>
              <a:rPr lang="en-US" sz="3800" dirty="0"/>
              <a:t>to Pointer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83058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tabLst>
                <a:tab pos="688975" algn="l"/>
                <a:tab pos="1139825" algn="l"/>
                <a:tab pos="1536700" algn="l"/>
              </a:tabLst>
            </a:pPr>
            <a:r>
              <a:rPr lang="en-US" dirty="0"/>
              <a:t>The resulting type of subtracting two pointers is integer.</a:t>
            </a:r>
          </a:p>
          <a:p>
            <a:pPr>
              <a:lnSpc>
                <a:spcPct val="80000"/>
              </a:lnSpc>
              <a:tabLst>
                <a:tab pos="688975" algn="l"/>
                <a:tab pos="1139825" algn="l"/>
                <a:tab pos="1536700" algn="l"/>
              </a:tabLst>
            </a:pPr>
            <a:r>
              <a:rPr lang="en-US" dirty="0"/>
              <a:t>Comparison Vs. Subtraction</a:t>
            </a:r>
          </a:p>
          <a:p>
            <a:pPr lvl="1">
              <a:lnSpc>
                <a:spcPct val="80000"/>
              </a:lnSpc>
              <a:tabLst>
                <a:tab pos="688975" algn="l"/>
                <a:tab pos="1139825" algn="l"/>
                <a:tab pos="1536700" algn="l"/>
              </a:tabLst>
            </a:pPr>
            <a:r>
              <a:rPr lang="en-US" sz="2400" dirty="0"/>
              <a:t>a &lt; b </a:t>
            </a:r>
            <a:r>
              <a:rPr lang="en-US" sz="2400" dirty="0">
                <a:sym typeface="Symbol" panose="05050102010706020507" pitchFamily="18" charset="2"/>
              </a:rPr>
              <a:t> a – b &lt; 0</a:t>
            </a:r>
          </a:p>
          <a:p>
            <a:pPr lvl="1">
              <a:lnSpc>
                <a:spcPct val="80000"/>
              </a:lnSpc>
              <a:tabLst>
                <a:tab pos="688975" algn="l"/>
                <a:tab pos="1139825" algn="l"/>
                <a:tab pos="1536700" algn="l"/>
              </a:tabLst>
            </a:pPr>
            <a:r>
              <a:rPr lang="en-US" sz="2400" dirty="0">
                <a:sym typeface="Symbol" panose="05050102010706020507" pitchFamily="18" charset="2"/>
              </a:rPr>
              <a:t>a == b  a – b == 0</a:t>
            </a:r>
          </a:p>
          <a:p>
            <a:pPr lvl="1">
              <a:lnSpc>
                <a:spcPct val="80000"/>
              </a:lnSpc>
              <a:tabLst>
                <a:tab pos="688975" algn="l"/>
                <a:tab pos="1139825" algn="l"/>
                <a:tab pos="1536700" algn="l"/>
              </a:tabLst>
            </a:pPr>
            <a:r>
              <a:rPr lang="en-US" sz="2400" dirty="0">
                <a:sym typeface="Symbol" panose="05050102010706020507" pitchFamily="18" charset="2"/>
              </a:rPr>
              <a:t>a &gt; b  a – b &gt; 0</a:t>
            </a:r>
          </a:p>
          <a:p>
            <a:pPr>
              <a:lnSpc>
                <a:spcPct val="80000"/>
              </a:lnSpc>
              <a:tabLst>
                <a:tab pos="688975" algn="l"/>
                <a:tab pos="1139825" algn="l"/>
                <a:tab pos="1536700" algn="l"/>
              </a:tabLst>
            </a:pPr>
            <a:r>
              <a:rPr lang="en-US" dirty="0">
                <a:sym typeface="Symbol" panose="05050102010706020507" pitchFamily="18" charset="2"/>
              </a:rPr>
              <a:t>Compared/Subtracted pointers should point in </a:t>
            </a:r>
            <a:r>
              <a:rPr lang="en-US" i="1" dirty="0">
                <a:solidFill>
                  <a:srgbClr val="FF0000"/>
                </a:solidFill>
                <a:latin typeface="Californian FB" panose="0207040306080B030204" pitchFamily="18" charset="0"/>
                <a:sym typeface="Symbol" panose="05050102010706020507" pitchFamily="18" charset="2"/>
              </a:rPr>
              <a:t>same</a:t>
            </a:r>
            <a:r>
              <a:rPr lang="en-US" i="1" dirty="0">
                <a:solidFill>
                  <a:srgbClr val="0000FF"/>
                </a:solidFill>
                <a:latin typeface="Californian FB" panose="0207040306080B030204" pitchFamily="18" charset="0"/>
                <a:sym typeface="Symbol" panose="05050102010706020507" pitchFamily="18" charset="2"/>
              </a:rPr>
              <a:t> array</a:t>
            </a:r>
            <a:r>
              <a:rPr lang="en-US" dirty="0">
                <a:sym typeface="Symbol" panose="05050102010706020507" pitchFamily="18" charset="2"/>
              </a:rPr>
              <a:t>.</a:t>
            </a:r>
          </a:p>
          <a:p>
            <a:pPr>
              <a:lnSpc>
                <a:spcPct val="80000"/>
              </a:lnSpc>
              <a:tabLst>
                <a:tab pos="688975" algn="l"/>
                <a:tab pos="1139825" algn="l"/>
                <a:tab pos="1536700" algn="l"/>
              </a:tabLst>
            </a:pPr>
            <a:r>
              <a:rPr lang="en-US" dirty="0">
                <a:sym typeface="Symbol" panose="05050102010706020507" pitchFamily="18" charset="2"/>
              </a:rPr>
              <a:t>Example:</a:t>
            </a: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None/>
              <a:tabLst>
                <a:tab pos="688975" algn="l"/>
                <a:tab pos="1139825" algn="l"/>
                <a:tab pos="1536700" algn="l"/>
              </a:tabLst>
            </a:pPr>
            <a:endParaRPr lang="en-US" sz="16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None/>
              <a:tabLst>
                <a:tab pos="688975" algn="l"/>
                <a:tab pos="1139825" algn="l"/>
                <a:tab pos="1536700" algn="l"/>
              </a:tabLst>
            </a:pPr>
            <a:r>
              <a:rPr lang="en-US" sz="16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600" b="1" dirty="0" err="1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16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return length of string s*/</a:t>
            </a: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None/>
              <a:tabLst>
                <a:tab pos="688975" algn="l"/>
                <a:tab pos="1139825" algn="l"/>
                <a:tab pos="1536700" algn="l"/>
              </a:tabLst>
            </a:pPr>
            <a:r>
              <a:rPr lang="en-US" sz="16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*s) {</a:t>
            </a: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None/>
              <a:tabLst>
                <a:tab pos="688975" algn="l"/>
                <a:tab pos="1139825" algn="l"/>
                <a:tab pos="1536700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char *p = s; 	</a:t>
            </a:r>
            <a:endParaRPr lang="en-US" sz="16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None/>
              <a:tabLst>
                <a:tab pos="688975" algn="l"/>
                <a:tab pos="1139825" algn="l"/>
                <a:tab pos="1536700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while (*p != ‘\0’)</a:t>
            </a: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None/>
              <a:tabLst>
                <a:tab pos="688975" algn="l"/>
                <a:tab pos="1139825" algn="l"/>
                <a:tab pos="1536700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p++;</a:t>
            </a: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None/>
              <a:tabLst>
                <a:tab pos="688975" algn="l"/>
                <a:tab pos="1139825" algn="l"/>
                <a:tab pos="1536700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p – s;</a:t>
            </a:r>
          </a:p>
          <a:p>
            <a:pPr>
              <a:lnSpc>
                <a:spcPct val="125000"/>
              </a:lnSpc>
              <a:spcBef>
                <a:spcPct val="0"/>
              </a:spcBef>
              <a:buClrTx/>
              <a:buSzTx/>
              <a:buNone/>
              <a:tabLst>
                <a:tab pos="688975" algn="l"/>
                <a:tab pos="1139825" algn="l"/>
                <a:tab pos="1536700" algn="l"/>
              </a:tabLst>
            </a:pPr>
            <a:r>
              <a:rPr lang="en-US" sz="16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ym typeface="Symbol" panose="05050102010706020507" pitchFamily="18" charset="2"/>
            </a:endParaRPr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5884864" y="5638800"/>
            <a:ext cx="3335337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hlink"/>
                </a:solidFill>
                <a:cs typeface="Times New Roman" panose="02020603050405020304" pitchFamily="18" charset="0"/>
              </a:rPr>
              <a:t>pointer </a:t>
            </a:r>
            <a:r>
              <a:rPr lang="en-US" sz="2600">
                <a:solidFill>
                  <a:schemeClr val="hlink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- </a:t>
            </a:r>
            <a:r>
              <a:rPr lang="en-US" sz="2600">
                <a:solidFill>
                  <a:schemeClr val="hlink"/>
                </a:solidFill>
                <a:cs typeface="Times New Roman" panose="02020603050405020304" pitchFamily="18" charset="0"/>
              </a:rPr>
              <a:t>pointer</a:t>
            </a:r>
            <a:r>
              <a:rPr lang="en-US" sz="2600" b="0">
                <a:solidFill>
                  <a:schemeClr val="hlink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 </a:t>
            </a:r>
            <a:r>
              <a:rPr lang="en-US" sz="2600">
                <a:solidFill>
                  <a:schemeClr val="hlink"/>
                </a:solidFill>
                <a:cs typeface="Times New Roman" panose="02020603050405020304" pitchFamily="18" charset="0"/>
              </a:rPr>
              <a:t>int</a:t>
            </a:r>
          </a:p>
        </p:txBody>
      </p:sp>
    </p:spTree>
    <p:extLst>
      <p:ext uri="{BB962C8B-B14F-4D97-AF65-F5344CB8AC3E}">
        <p14:creationId xmlns:p14="http://schemas.microsoft.com/office/powerpoint/2010/main" val="25854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Comparing/Assigning </a:t>
            </a:r>
            <a:r>
              <a:rPr lang="en-US" sz="3800" dirty="0"/>
              <a:t>to Zero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b="1" dirty="0" smtClean="0"/>
              <a:t>Zero</a:t>
            </a:r>
            <a:r>
              <a:rPr lang="en-US" dirty="0" smtClean="0"/>
              <a:t> is the </a:t>
            </a:r>
            <a:r>
              <a:rPr lang="en-US" i="1" dirty="0" smtClean="0">
                <a:solidFill>
                  <a:srgbClr val="0000FF"/>
                </a:solidFill>
                <a:latin typeface="Californian FB" panose="0207040306080B030204" pitchFamily="18" charset="0"/>
              </a:rPr>
              <a:t>only</a:t>
            </a:r>
            <a:r>
              <a:rPr lang="en-US" dirty="0" smtClean="0"/>
              <a:t> integer that can be assigned to a pointer</a:t>
            </a:r>
          </a:p>
          <a:p>
            <a:pPr eaLnBrk="1" hangingPunct="1"/>
            <a:r>
              <a:rPr lang="en-US" b="1" dirty="0" smtClean="0"/>
              <a:t>Zero</a:t>
            </a:r>
            <a:r>
              <a:rPr lang="en-US" dirty="0" smtClean="0"/>
              <a:t> is the </a:t>
            </a:r>
            <a:r>
              <a:rPr lang="en-US" i="1" dirty="0" smtClean="0">
                <a:solidFill>
                  <a:srgbClr val="0000FF"/>
                </a:solidFill>
                <a:latin typeface="Californian FB" panose="0207040306080B030204" pitchFamily="18" charset="0"/>
              </a:rPr>
              <a:t>only</a:t>
            </a:r>
            <a:r>
              <a:rPr lang="en-US" dirty="0" smtClean="0"/>
              <a:t> integer that a pointer can be compared to.</a:t>
            </a:r>
          </a:p>
          <a:p>
            <a:pPr eaLnBrk="1" hangingPunct="1"/>
            <a:r>
              <a:rPr lang="en-US" dirty="0" smtClean="0"/>
              <a:t>Use this to initialize a pointer and to check validity</a:t>
            </a:r>
          </a:p>
          <a:p>
            <a:pPr lvl="1">
              <a:spcBef>
                <a:spcPts val="600"/>
              </a:spcBef>
              <a:buSzPct val="76000"/>
              <a:buNone/>
            </a:pPr>
            <a:r>
              <a:rPr lang="en-US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*m = 0;</a:t>
            </a:r>
          </a:p>
          <a:p>
            <a:pPr lvl="1">
              <a:spcBef>
                <a:spcPts val="600"/>
              </a:spcBef>
              <a:buSzPct val="76000"/>
              <a:buNone/>
            </a:pPr>
            <a:r>
              <a:rPr lang="en-US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lvl="1">
              <a:spcBef>
                <a:spcPts val="600"/>
              </a:spcBef>
              <a:buSzPct val="76000"/>
              <a:buNone/>
            </a:pPr>
            <a:r>
              <a:rPr lang="en-US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(m != 0) </a:t>
            </a:r>
            <a:endParaRPr lang="en-US" b="1" dirty="0" smtClean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600"/>
              </a:spcBef>
              <a:buSzPct val="76000"/>
              <a:buNone/>
            </a:pPr>
            <a:r>
              <a:rPr lang="en-US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safe to use the pointer ... }</a:t>
            </a:r>
            <a:endParaRPr lang="en-US" sz="23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/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 </a:t>
            </a:r>
            <a:r>
              <a:rPr lang="en-US" dirty="0" smtClean="0"/>
              <a:t>can be used instead of 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*m = 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NULL;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(m != 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NULL)</a:t>
            </a:r>
          </a:p>
          <a:p>
            <a:pPr marL="274320" lvl="1" indent="0"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b="1" dirty="0" smtClean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>
              <a:buNone/>
            </a:pPr>
            <a:endParaRPr lang="en-US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74320" lvl="1" indent="0">
              <a:buNone/>
            </a:pPr>
            <a:endParaRPr lang="en-US" b="1" dirty="0" smtClean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114FE2FF-E18A-4208-BDAF-B55650F61883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24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7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15E2B67B-5CF1-4EA1-8A58-BD317504FC6B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25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4766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err="1"/>
              <a:t>strcpy</a:t>
            </a:r>
            <a:r>
              <a:rPr lang="en-US" sz="3800" dirty="0"/>
              <a:t> example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209801" y="1163638"/>
            <a:ext cx="4117975" cy="20574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08902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/* strcpy: copy t to s */</a:t>
            </a:r>
          </a:p>
          <a:p>
            <a:pPr algn="l" eaLnBrk="1" hangingPunct="1"/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void strcpy(char *s, char *t)</a:t>
            </a:r>
          </a:p>
          <a:p>
            <a:pPr algn="l" eaLnBrk="1" hangingPunct="1"/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algn="l" eaLnBrk="1" hangingPunct="1"/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	int i;</a:t>
            </a:r>
          </a:p>
          <a:p>
            <a:pPr algn="l" eaLnBrk="1" hangingPunct="1"/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	i = 0;</a:t>
            </a:r>
          </a:p>
          <a:p>
            <a:pPr algn="l" eaLnBrk="1" hangingPunct="1"/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	while ((s[i] = t[i])!=‘\0’)</a:t>
            </a:r>
          </a:p>
          <a:p>
            <a:pPr algn="l" eaLnBrk="1" hangingPunct="1"/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		i++;</a:t>
            </a:r>
          </a:p>
          <a:p>
            <a:pPr algn="l" eaLnBrk="1" hangingPunct="1"/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2209800" y="3733800"/>
            <a:ext cx="4038600" cy="20574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/*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strcpy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: copy t to s */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void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strcpy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(char *s, char *t)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while ((*s = *t)!=‘\0’) {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	 s++;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	 t++;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}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1511" name="Text Box 9"/>
          <p:cNvSpPr txBox="1">
            <a:spLocks noChangeArrowheads="1"/>
          </p:cNvSpPr>
          <p:nvPr/>
        </p:nvSpPr>
        <p:spPr bwMode="auto">
          <a:xfrm>
            <a:off x="7130923" y="1318969"/>
            <a:ext cx="3997325" cy="174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2400" b="0" dirty="0"/>
              <a:t>Note: if you just write </a:t>
            </a:r>
            <a:r>
              <a:rPr lang="en-US" sz="2400" dirty="0">
                <a:solidFill>
                  <a:srgbClr val="800000"/>
                </a:solidFill>
                <a:latin typeface="Courier New" panose="02070309020205020404" pitchFamily="49" charset="0"/>
              </a:rPr>
              <a:t>s=t</a:t>
            </a:r>
            <a:r>
              <a:rPr lang="en-US" sz="2400" dirty="0">
                <a:latin typeface="Courier New" panose="02070309020205020404" pitchFamily="49" charset="0"/>
              </a:rPr>
              <a:t> </a:t>
            </a:r>
            <a:r>
              <a:rPr lang="en-US" sz="2400" b="0" dirty="0"/>
              <a:t>then only the pointer will be copied, not the characters</a:t>
            </a:r>
          </a:p>
        </p:txBody>
      </p:sp>
    </p:spTree>
    <p:extLst>
      <p:ext uri="{BB962C8B-B14F-4D97-AF65-F5344CB8AC3E}">
        <p14:creationId xmlns:p14="http://schemas.microsoft.com/office/powerpoint/2010/main" val="38085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2180D1D5-CA67-493C-AFD9-8828BB1D6FF0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26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4297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Pointer </a:t>
            </a:r>
            <a:r>
              <a:rPr lang="en-US" dirty="0" err="1" smtClean="0"/>
              <a:t>Vs</a:t>
            </a:r>
            <a:r>
              <a:rPr lang="en-US" dirty="0" smtClean="0"/>
              <a:t> Array</a:t>
            </a:r>
          </a:p>
        </p:txBody>
      </p:sp>
      <p:sp>
        <p:nvSpPr>
          <p:cNvPr id="22532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8305800" cy="2133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200" dirty="0"/>
              <a:t>In function </a:t>
            </a:r>
            <a:r>
              <a:rPr lang="en-US" sz="2200" dirty="0">
                <a:solidFill>
                  <a:srgbClr val="FF0000"/>
                </a:solidFill>
              </a:rPr>
              <a:t>argument</a:t>
            </a:r>
            <a:r>
              <a:rPr lang="en-US" sz="2200" dirty="0"/>
              <a:t> </a:t>
            </a:r>
            <a:r>
              <a:rPr lang="en-US" sz="2200" i="1" dirty="0">
                <a:solidFill>
                  <a:srgbClr val="0000FF"/>
                </a:solidFill>
                <a:latin typeface="+mj-lt"/>
              </a:rPr>
              <a:t>array and pointer are </a:t>
            </a:r>
            <a:r>
              <a:rPr lang="en-US" sz="2200" i="1" dirty="0">
                <a:solidFill>
                  <a:srgbClr val="FF0000"/>
                </a:solidFill>
                <a:latin typeface="+mj-lt"/>
              </a:rPr>
              <a:t>same</a:t>
            </a:r>
            <a:r>
              <a:rPr lang="en-US" sz="2200" dirty="0"/>
              <a:t>. i.e., following declaration/definition of function are </a:t>
            </a:r>
            <a:r>
              <a:rPr lang="en-US" sz="2200" dirty="0">
                <a:solidFill>
                  <a:srgbClr val="FF0000"/>
                </a:solidFill>
              </a:rPr>
              <a:t>equivalent</a:t>
            </a:r>
          </a:p>
          <a:p>
            <a:pPr lvl="1" eaLnBrk="1" hangingPunct="1">
              <a:defRPr/>
            </a:pP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strlen</a:t>
            </a:r>
            <a:r>
              <a:rPr lang="en-US" sz="2100" dirty="0"/>
              <a:t>(char *</a:t>
            </a:r>
            <a:r>
              <a:rPr lang="en-US" sz="2100" dirty="0" err="1"/>
              <a:t>str</a:t>
            </a:r>
            <a:r>
              <a:rPr lang="en-US" sz="2100" dirty="0"/>
              <a:t>)</a:t>
            </a:r>
          </a:p>
          <a:p>
            <a:pPr lvl="1" eaLnBrk="1" hangingPunct="1">
              <a:defRPr/>
            </a:pPr>
            <a:r>
              <a:rPr lang="en-US" sz="2100" dirty="0" err="1"/>
              <a:t>int</a:t>
            </a:r>
            <a:r>
              <a:rPr lang="en-US" sz="2100" dirty="0"/>
              <a:t> </a:t>
            </a:r>
            <a:r>
              <a:rPr lang="en-US" sz="2100" dirty="0" err="1"/>
              <a:t>strlen</a:t>
            </a:r>
            <a:r>
              <a:rPr lang="en-US" sz="2100" dirty="0"/>
              <a:t>(char </a:t>
            </a:r>
            <a:r>
              <a:rPr lang="en-US" sz="2100" dirty="0" err="1"/>
              <a:t>str</a:t>
            </a:r>
            <a:r>
              <a:rPr lang="en-US" sz="2100" dirty="0"/>
              <a:t>[ ])</a:t>
            </a:r>
          </a:p>
          <a:p>
            <a:pPr eaLnBrk="1" hangingPunct="1">
              <a:defRPr/>
            </a:pPr>
            <a:r>
              <a:rPr lang="en-US" sz="2300" dirty="0"/>
              <a:t>Arguments are passed by value, thus only a </a:t>
            </a:r>
            <a:r>
              <a:rPr lang="en-US" sz="2300" dirty="0" smtClean="0"/>
              <a:t>copy of address </a:t>
            </a:r>
            <a:r>
              <a:rPr lang="en-US" sz="2300" dirty="0"/>
              <a:t>is </a:t>
            </a:r>
            <a:r>
              <a:rPr lang="en-US" sz="2300" dirty="0" smtClean="0"/>
              <a:t>passed</a:t>
            </a:r>
            <a:endParaRPr lang="en-US" dirty="0" smtClean="0"/>
          </a:p>
        </p:txBody>
      </p:sp>
      <p:sp>
        <p:nvSpPr>
          <p:cNvPr id="22533" name="Text Box 16"/>
          <p:cNvSpPr txBox="1">
            <a:spLocks noChangeArrowheads="1"/>
          </p:cNvSpPr>
          <p:nvPr/>
        </p:nvSpPr>
        <p:spPr bwMode="auto">
          <a:xfrm>
            <a:off x="2209801" y="3222625"/>
            <a:ext cx="418255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/* </a:t>
            </a:r>
            <a:r>
              <a:rPr lang="en-US" sz="18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strcpy</a:t>
            </a: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: copy t to s */</a:t>
            </a:r>
          </a:p>
          <a:p>
            <a:pPr algn="l"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void </a:t>
            </a:r>
            <a:r>
              <a:rPr lang="en-US" sz="18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strcpy</a:t>
            </a: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(char *s, char *t)</a:t>
            </a:r>
          </a:p>
          <a:p>
            <a:pPr algn="l"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	while (*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s </a:t>
            </a: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= *</a:t>
            </a:r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t) </a:t>
            </a: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		 s++;</a:t>
            </a:r>
          </a:p>
          <a:p>
            <a:pPr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		 t++;</a:t>
            </a:r>
          </a:p>
          <a:p>
            <a:pPr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	}</a:t>
            </a:r>
          </a:p>
          <a:p>
            <a:pPr algn="l" eaLnBrk="1" hangingPunct="1"/>
            <a:r>
              <a:rPr lang="en-US" sz="18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  <a:endParaRPr lang="en-US" sz="18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………</a:t>
            </a:r>
          </a:p>
          <a:p>
            <a:pPr algn="l"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char p[25];</a:t>
            </a:r>
          </a:p>
          <a:p>
            <a:pPr algn="l" eaLnBrk="1" hangingPunct="1"/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char *q = “Hello world”;</a:t>
            </a:r>
          </a:p>
          <a:p>
            <a:pPr algn="l" eaLnBrk="1" hangingPunct="1"/>
            <a:r>
              <a:rPr lang="en-US" sz="18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strcpy</a:t>
            </a:r>
            <a:r>
              <a:rPr lang="en-US" sz="1800" dirty="0">
                <a:solidFill>
                  <a:srgbClr val="800000"/>
                </a:solidFill>
                <a:latin typeface="Courier New" panose="02070309020205020404" pitchFamily="49" charset="0"/>
              </a:rPr>
              <a:t>(p, q);</a:t>
            </a:r>
          </a:p>
        </p:txBody>
      </p:sp>
      <p:sp>
        <p:nvSpPr>
          <p:cNvPr id="22534" name="Rectangle 17"/>
          <p:cNvSpPr>
            <a:spLocks noChangeArrowheads="1"/>
          </p:cNvSpPr>
          <p:nvPr/>
        </p:nvSpPr>
        <p:spPr bwMode="auto">
          <a:xfrm>
            <a:off x="8243888" y="5410200"/>
            <a:ext cx="1828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Hello world\0</a:t>
            </a:r>
          </a:p>
        </p:txBody>
      </p:sp>
      <p:sp>
        <p:nvSpPr>
          <p:cNvPr id="22535" name="Rectangle 18"/>
          <p:cNvSpPr>
            <a:spLocks noChangeArrowheads="1"/>
          </p:cNvSpPr>
          <p:nvPr/>
        </p:nvSpPr>
        <p:spPr bwMode="auto">
          <a:xfrm>
            <a:off x="7191376" y="5410200"/>
            <a:ext cx="671513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2536" name="Rectangle 19"/>
          <p:cNvSpPr>
            <a:spLocks noChangeArrowheads="1"/>
          </p:cNvSpPr>
          <p:nvPr/>
        </p:nvSpPr>
        <p:spPr bwMode="auto">
          <a:xfrm>
            <a:off x="6415088" y="5410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q:</a:t>
            </a:r>
          </a:p>
        </p:txBody>
      </p:sp>
      <p:sp>
        <p:nvSpPr>
          <p:cNvPr id="22537" name="Oval 20"/>
          <p:cNvSpPr>
            <a:spLocks noChangeArrowheads="1"/>
          </p:cNvSpPr>
          <p:nvPr/>
        </p:nvSpPr>
        <p:spPr bwMode="auto">
          <a:xfrm>
            <a:off x="7488238" y="5562600"/>
            <a:ext cx="76200" cy="762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endParaRPr lang="en-US"/>
          </a:p>
        </p:txBody>
      </p:sp>
      <p:cxnSp>
        <p:nvCxnSpPr>
          <p:cNvPr id="22538" name="AutoShape 21"/>
          <p:cNvCxnSpPr>
            <a:cxnSpLocks noChangeShapeType="1"/>
            <a:stCxn id="22537" idx="6"/>
            <a:endCxn id="22534" idx="1"/>
          </p:cNvCxnSpPr>
          <p:nvPr/>
        </p:nvCxnSpPr>
        <p:spPr bwMode="auto">
          <a:xfrm>
            <a:off x="7564438" y="5600700"/>
            <a:ext cx="6794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9" name="Rectangle 22"/>
          <p:cNvSpPr>
            <a:spLocks noChangeArrowheads="1"/>
          </p:cNvSpPr>
          <p:nvPr/>
        </p:nvSpPr>
        <p:spPr bwMode="auto">
          <a:xfrm>
            <a:off x="8229600" y="4953000"/>
            <a:ext cx="1828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2540" name="Rectangle 23"/>
          <p:cNvSpPr>
            <a:spLocks noChangeArrowheads="1"/>
          </p:cNvSpPr>
          <p:nvPr/>
        </p:nvSpPr>
        <p:spPr bwMode="auto">
          <a:xfrm>
            <a:off x="7086600" y="4953000"/>
            <a:ext cx="8207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p:</a:t>
            </a:r>
          </a:p>
        </p:txBody>
      </p:sp>
      <p:sp>
        <p:nvSpPr>
          <p:cNvPr id="22541" name="Rectangle 24"/>
          <p:cNvSpPr>
            <a:spLocks noChangeArrowheads="1"/>
          </p:cNvSpPr>
          <p:nvPr/>
        </p:nvSpPr>
        <p:spPr bwMode="auto">
          <a:xfrm>
            <a:off x="8382000" y="34290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4397</a:t>
            </a:r>
          </a:p>
        </p:txBody>
      </p:sp>
      <p:sp>
        <p:nvSpPr>
          <p:cNvPr id="22542" name="Rectangle 25"/>
          <p:cNvSpPr>
            <a:spLocks noChangeArrowheads="1"/>
          </p:cNvSpPr>
          <p:nvPr/>
        </p:nvSpPr>
        <p:spPr bwMode="auto">
          <a:xfrm>
            <a:off x="8382000" y="38100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9643</a:t>
            </a:r>
          </a:p>
        </p:txBody>
      </p:sp>
      <p:sp>
        <p:nvSpPr>
          <p:cNvPr id="22543" name="Rectangle 26"/>
          <p:cNvSpPr>
            <a:spLocks noChangeArrowheads="1"/>
          </p:cNvSpPr>
          <p:nvPr/>
        </p:nvSpPr>
        <p:spPr bwMode="auto">
          <a:xfrm>
            <a:off x="7696200" y="35052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s:</a:t>
            </a:r>
          </a:p>
        </p:txBody>
      </p:sp>
      <p:sp>
        <p:nvSpPr>
          <p:cNvPr id="22544" name="Rectangle 27"/>
          <p:cNvSpPr>
            <a:spLocks noChangeArrowheads="1"/>
          </p:cNvSpPr>
          <p:nvPr/>
        </p:nvSpPr>
        <p:spPr bwMode="auto">
          <a:xfrm>
            <a:off x="7696200" y="3886200"/>
            <a:ext cx="685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t:</a:t>
            </a:r>
          </a:p>
        </p:txBody>
      </p:sp>
      <p:cxnSp>
        <p:nvCxnSpPr>
          <p:cNvPr id="22545" name="AutoShape 28"/>
          <p:cNvCxnSpPr>
            <a:cxnSpLocks noChangeShapeType="1"/>
            <a:stCxn id="22541" idx="3"/>
            <a:endCxn id="22539" idx="1"/>
          </p:cNvCxnSpPr>
          <p:nvPr/>
        </p:nvCxnSpPr>
        <p:spPr bwMode="auto">
          <a:xfrm flipH="1">
            <a:off x="8229600" y="3619500"/>
            <a:ext cx="1143000" cy="1524000"/>
          </a:xfrm>
          <a:prstGeom prst="curvedConnector5">
            <a:avLst>
              <a:gd name="adj1" fmla="val -20000"/>
              <a:gd name="adj2" fmla="val 50000"/>
              <a:gd name="adj3" fmla="val 12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6" name="AutoShape 29"/>
          <p:cNvCxnSpPr>
            <a:cxnSpLocks noChangeShapeType="1"/>
            <a:stCxn id="22542" idx="3"/>
            <a:endCxn id="22534" idx="1"/>
          </p:cNvCxnSpPr>
          <p:nvPr/>
        </p:nvCxnSpPr>
        <p:spPr bwMode="auto">
          <a:xfrm flipH="1">
            <a:off x="8243888" y="4000500"/>
            <a:ext cx="1128712" cy="1600200"/>
          </a:xfrm>
          <a:prstGeom prst="curvedConnector5">
            <a:avLst>
              <a:gd name="adj1" fmla="val -20255"/>
              <a:gd name="adj2" fmla="val 50000"/>
              <a:gd name="adj3" fmla="val 120255"/>
            </a:avLst>
          </a:prstGeom>
          <a:noFill/>
          <a:ln w="28575">
            <a:solidFill>
              <a:srgbClr val="92D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7" name="Text Box 30"/>
          <p:cNvSpPr txBox="1">
            <a:spLocks noChangeArrowheads="1"/>
          </p:cNvSpPr>
          <p:nvPr/>
        </p:nvSpPr>
        <p:spPr bwMode="auto">
          <a:xfrm>
            <a:off x="6172201" y="6096000"/>
            <a:ext cx="3997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b="0"/>
              <a:t>What is the effect of writing </a:t>
            </a:r>
            <a:r>
              <a:rPr lang="en-US">
                <a:solidFill>
                  <a:srgbClr val="800000"/>
                </a:solidFill>
                <a:latin typeface="Courier New" panose="02070309020205020404" pitchFamily="49" charset="0"/>
              </a:rPr>
              <a:t>s=t</a:t>
            </a:r>
            <a:r>
              <a:rPr lang="en-US" b="0"/>
              <a:t>?</a:t>
            </a:r>
          </a:p>
        </p:txBody>
      </p:sp>
      <p:sp>
        <p:nvSpPr>
          <p:cNvPr id="22548" name="Rectangle 32"/>
          <p:cNvSpPr>
            <a:spLocks noChangeArrowheads="1"/>
          </p:cNvSpPr>
          <p:nvPr/>
        </p:nvSpPr>
        <p:spPr bwMode="auto">
          <a:xfrm>
            <a:off x="8135144" y="5791199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 dirty="0">
                <a:latin typeface="Courier New" panose="02070309020205020404" pitchFamily="49" charset="0"/>
              </a:rPr>
              <a:t>9643</a:t>
            </a:r>
          </a:p>
        </p:txBody>
      </p:sp>
      <p:sp>
        <p:nvSpPr>
          <p:cNvPr id="22549" name="Rectangle 33"/>
          <p:cNvSpPr>
            <a:spLocks noChangeArrowheads="1"/>
          </p:cNvSpPr>
          <p:nvPr/>
        </p:nvSpPr>
        <p:spPr bwMode="auto">
          <a:xfrm>
            <a:off x="8111341" y="4648200"/>
            <a:ext cx="8207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 dirty="0">
                <a:latin typeface="Courier New" panose="02070309020205020404" pitchFamily="49" charset="0"/>
              </a:rPr>
              <a:t>4397</a:t>
            </a:r>
          </a:p>
        </p:txBody>
      </p:sp>
    </p:spTree>
    <p:extLst>
      <p:ext uri="{BB962C8B-B14F-4D97-AF65-F5344CB8AC3E}">
        <p14:creationId xmlns:p14="http://schemas.microsoft.com/office/powerpoint/2010/main" val="4960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11969CBF-7229-42BD-B0F8-BC07013A2F75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27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5697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err="1"/>
              <a:t>strcmp</a:t>
            </a:r>
            <a:r>
              <a:rPr lang="en-US" sz="3800" dirty="0"/>
              <a:t> example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09800" y="1163639"/>
            <a:ext cx="6858000" cy="2800767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/*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strcmp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: return &lt;0 if s&lt;t, 0 if s==t, &gt;0 if s&gt;t */</a:t>
            </a:r>
          </a:p>
          <a:p>
            <a:pPr algn="l" eaLnBrk="1" hangingPunct="1"/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strcmp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(char *s, char *t)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;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for (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0; s[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] == t[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];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++)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	if (s[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] == ‘\0’)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		return 0</a:t>
            </a:r>
            <a:r>
              <a:rPr lang="en-US" sz="16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;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  <a:endParaRPr 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return s[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] – t[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];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2209800" y="3974122"/>
            <a:ext cx="6858000" cy="255454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  <a:tab pos="1146175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/*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strcmp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: return &lt;0 if s&lt;t, 0 if s==t, &gt;0 if s&gt;t */</a:t>
            </a:r>
          </a:p>
          <a:p>
            <a:pPr algn="l" eaLnBrk="1" hangingPunct="1"/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strcmp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(char *s, char *t)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for (  ; *s == *t; s++, t++)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	if (*s == ‘\0’)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		return 0</a:t>
            </a:r>
            <a:r>
              <a:rPr lang="en-US" sz="16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;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sz="1600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  <a:endParaRPr 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return *s – *t;</a:t>
            </a:r>
          </a:p>
          <a:p>
            <a:pPr algn="l" eaLnBrk="1" hangingPunct="1"/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473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multidimensional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s[3][2]={{1, 2}, {3, 4}, {5, 6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}};</a:t>
            </a:r>
          </a:p>
          <a:p>
            <a:r>
              <a:rPr lang="en-US" dirty="0"/>
              <a:t>S is a 2D array</a:t>
            </a:r>
          </a:p>
          <a:p>
            <a:r>
              <a:rPr lang="en-US" dirty="0"/>
              <a:t>Can be thought as 1D array of 3 elements</a:t>
            </a:r>
          </a:p>
          <a:p>
            <a:pPr lvl="1"/>
            <a:r>
              <a:rPr lang="en-US" sz="2400" dirty="0"/>
              <a:t>Each element is a 1D array of 2 </a:t>
            </a:r>
            <a:r>
              <a:rPr lang="en-US" sz="2400" dirty="0" smtClean="0"/>
              <a:t>integers</a:t>
            </a:r>
          </a:p>
          <a:p>
            <a:r>
              <a:rPr lang="en-US" sz="2800" dirty="0" smtClean="0"/>
              <a:t>Stored in memory in one continues segment</a:t>
            </a:r>
            <a:endParaRPr lang="en-US" sz="28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940518"/>
              </p:ext>
            </p:extLst>
          </p:nvPr>
        </p:nvGraphicFramePr>
        <p:xfrm>
          <a:off x="1860645" y="4115710"/>
          <a:ext cx="793845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875"/>
                <a:gridCol w="1299715"/>
                <a:gridCol w="1299715"/>
                <a:gridCol w="1299715"/>
                <a:gridCol w="1299715"/>
                <a:gridCol w="12997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1638196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1638200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1638204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1638212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s[3][2]={{1, 2}, {3, 4}, {5, 6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}};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&lt;3;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("address of %d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1-d array: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s[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If integer size 4 byte</a:t>
            </a:r>
          </a:p>
          <a:p>
            <a:r>
              <a:rPr lang="en-US" dirty="0" smtClean="0"/>
              <a:t>So each row takes 8 bytes </a:t>
            </a:r>
          </a:p>
          <a:p>
            <a:r>
              <a:rPr lang="en-US" dirty="0" smtClean="0"/>
              <a:t>So </a:t>
            </a:r>
            <a:r>
              <a:rPr lang="en-US" b="1" dirty="0" smtClean="0"/>
              <a:t>s[1] </a:t>
            </a:r>
            <a:r>
              <a:rPr lang="en-US" dirty="0" smtClean="0"/>
              <a:t>is interpreted as </a:t>
            </a:r>
            <a:r>
              <a:rPr lang="en-US" b="1" dirty="0" smtClean="0"/>
              <a:t>*(s+1)</a:t>
            </a:r>
          </a:p>
          <a:p>
            <a:r>
              <a:rPr lang="en-US" dirty="0" smtClean="0"/>
              <a:t>Address output will be in hexadecimal if </a:t>
            </a:r>
            <a:r>
              <a:rPr lang="en-US" b="1" dirty="0" smtClean="0"/>
              <a:t>%p</a:t>
            </a:r>
            <a:r>
              <a:rPr lang="en-US" dirty="0" smtClean="0"/>
              <a:t> is used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396136" y="3841750"/>
            <a:ext cx="37321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  <a:p>
            <a:r>
              <a:rPr lang="en-US" dirty="0"/>
              <a:t>address of 0 </a:t>
            </a:r>
            <a:r>
              <a:rPr lang="en-US" dirty="0" err="1"/>
              <a:t>th</a:t>
            </a:r>
            <a:r>
              <a:rPr lang="en-US" dirty="0"/>
              <a:t> 1-d array: 1638192</a:t>
            </a:r>
          </a:p>
          <a:p>
            <a:r>
              <a:rPr lang="en-US" dirty="0"/>
              <a:t>address of 1 </a:t>
            </a:r>
            <a:r>
              <a:rPr lang="en-US" dirty="0" err="1"/>
              <a:t>th</a:t>
            </a:r>
            <a:r>
              <a:rPr lang="en-US" dirty="0"/>
              <a:t> 1-d array: 1638200</a:t>
            </a:r>
          </a:p>
          <a:p>
            <a:r>
              <a:rPr lang="en-US" dirty="0"/>
              <a:t>address of 2 </a:t>
            </a:r>
            <a:r>
              <a:rPr lang="en-US" dirty="0" err="1"/>
              <a:t>th</a:t>
            </a:r>
            <a:r>
              <a:rPr lang="en-US" dirty="0"/>
              <a:t> 1-d array: </a:t>
            </a:r>
            <a:r>
              <a:rPr lang="en-US" dirty="0" smtClean="0"/>
              <a:t>1638208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7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55E965FC-52FE-494E-A100-71F6FE995286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653605"/>
          </a:xfrm>
        </p:spPr>
        <p:txBody>
          <a:bodyPr/>
          <a:lstStyle/>
          <a:p>
            <a:pPr eaLnBrk="1" hangingPunct="1"/>
            <a:r>
              <a:rPr lang="en-US" sz="3800"/>
              <a:t>Pointer Examples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8291513" y="3625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>
                <a:latin typeface="Courier New" panose="02070309020205020404" pitchFamily="49" charset="0"/>
              </a:rPr>
              <a:t>4892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7881938" y="3625850"/>
            <a:ext cx="550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x :</a:t>
            </a: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8291513" y="5911850"/>
            <a:ext cx="6783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 smtClean="0">
                <a:latin typeface="Courier New" panose="02070309020205020404" pitchFamily="49" charset="0"/>
              </a:rPr>
              <a:t>4916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7759700" y="5911850"/>
            <a:ext cx="673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ip :</a:t>
            </a:r>
          </a:p>
        </p:txBody>
      </p:sp>
      <p:sp>
        <p:nvSpPr>
          <p:cNvPr id="210955" name="Text Box 11"/>
          <p:cNvSpPr txBox="1">
            <a:spLocks noChangeArrowheads="1"/>
          </p:cNvSpPr>
          <p:nvPr/>
        </p:nvSpPr>
        <p:spPr bwMode="auto">
          <a:xfrm>
            <a:off x="2209801" y="1143001"/>
            <a:ext cx="8093075" cy="4078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0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>
              <a:lnSpc>
                <a:spcPct val="125000"/>
              </a:lnSpc>
            </a:pP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x = 70, y = 80, z[4] = {10, 20, 30, 40 };	</a:t>
            </a:r>
          </a:p>
          <a:p>
            <a:pPr algn="l" eaLnBrk="1" hangingPunct="1">
              <a:lnSpc>
                <a:spcPct val="125000"/>
              </a:lnSpc>
            </a:pP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;	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</a:t>
            </a:r>
            <a:r>
              <a:rPr 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 pointer </a:t>
            </a:r>
            <a:r>
              <a:rPr 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endParaRPr lang="en-US" sz="1600" dirty="0">
              <a:solidFill>
                <a:srgbClr val="FF9966"/>
              </a:solidFill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5000"/>
              </a:lnSpc>
            </a:pPr>
            <a:endParaRPr 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5000"/>
              </a:lnSpc>
            </a:pP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&amp;x;	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</a:t>
            </a:r>
            <a:r>
              <a:rPr 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 is assigned to address of x</a:t>
            </a:r>
          </a:p>
          <a:p>
            <a:pPr algn="l" eaLnBrk="1" hangingPunct="1">
              <a:lnSpc>
                <a:spcPct val="125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200;	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content of </a:t>
            </a:r>
            <a:r>
              <a:rPr 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 is assigned to 200</a:t>
            </a:r>
          </a:p>
          <a:p>
            <a:pPr algn="l" eaLnBrk="1" hangingPunct="1">
              <a:lnSpc>
                <a:spcPct val="125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y = *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;	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y is assigned to content of </a:t>
            </a:r>
            <a:r>
              <a:rPr 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endParaRPr lang="en-US" sz="1600" dirty="0">
              <a:solidFill>
                <a:srgbClr val="FF9966"/>
              </a:solidFill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5000"/>
              </a:lnSpc>
            </a:pP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&amp;z[2];	</a:t>
            </a:r>
          </a:p>
          <a:p>
            <a:pPr algn="l" eaLnBrk="1" hangingPunct="1">
              <a:lnSpc>
                <a:spcPct val="125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*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= *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+ 20;	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// same as *</a:t>
            </a:r>
            <a:r>
              <a:rPr lang="en-US" sz="1600" dirty="0" err="1">
                <a:solidFill>
                  <a:srgbClr val="FF9966"/>
                </a:solidFill>
                <a:latin typeface="Courier New" panose="02070309020205020404" pitchFamily="49" charset="0"/>
              </a:rPr>
              <a:t>ip</a:t>
            </a:r>
            <a:r>
              <a:rPr lang="en-US" sz="1600" dirty="0">
                <a:solidFill>
                  <a:srgbClr val="FF9966"/>
                </a:solidFill>
                <a:latin typeface="Courier New" panose="02070309020205020404" pitchFamily="49" charset="0"/>
              </a:rPr>
              <a:t> += 20;</a:t>
            </a:r>
          </a:p>
          <a:p>
            <a:pPr algn="l" eaLnBrk="1" hangingPunct="1">
              <a:lnSpc>
                <a:spcPct val="125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y = *ip+1;</a:t>
            </a:r>
          </a:p>
          <a:p>
            <a:pPr algn="l" eaLnBrk="1" hangingPunct="1">
              <a:lnSpc>
                <a:spcPct val="125000"/>
              </a:lnSpc>
            </a:pPr>
            <a:endParaRPr 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5000"/>
              </a:lnSpc>
            </a:pPr>
            <a:endParaRPr 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5000"/>
              </a:lnSpc>
            </a:pPr>
            <a:endParaRPr 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algn="l" eaLnBrk="1" hangingPunct="1">
              <a:lnSpc>
                <a:spcPct val="125000"/>
              </a:lnSpc>
            </a:pPr>
            <a:endParaRPr lang="en-US" sz="1600" dirty="0">
              <a:solidFill>
                <a:srgbClr val="800000"/>
              </a:solidFill>
              <a:latin typeface="Courier New" panose="02070309020205020404" pitchFamily="49" charset="0"/>
            </a:endParaRP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8291513" y="4006850"/>
            <a:ext cx="6783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 smtClean="0">
                <a:latin typeface="Courier New" panose="02070309020205020404" pitchFamily="49" charset="0"/>
              </a:rPr>
              <a:t>4896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7881938" y="4006850"/>
            <a:ext cx="550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y :</a:t>
            </a:r>
          </a:p>
        </p:txBody>
      </p:sp>
      <p:sp>
        <p:nvSpPr>
          <p:cNvPr id="5131" name="Text Box 16"/>
          <p:cNvSpPr txBox="1">
            <a:spLocks noChangeArrowheads="1"/>
          </p:cNvSpPr>
          <p:nvPr/>
        </p:nvSpPr>
        <p:spPr bwMode="auto">
          <a:xfrm>
            <a:off x="8291513" y="4387850"/>
            <a:ext cx="6783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 smtClean="0">
                <a:latin typeface="Courier New" panose="02070309020205020404" pitchFamily="49" charset="0"/>
              </a:rPr>
              <a:t>4900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5132" name="Text Box 17"/>
          <p:cNvSpPr txBox="1">
            <a:spLocks noChangeArrowheads="1"/>
          </p:cNvSpPr>
          <p:nvPr/>
        </p:nvSpPr>
        <p:spPr bwMode="auto">
          <a:xfrm>
            <a:off x="7148514" y="4387850"/>
            <a:ext cx="1284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Z, Z[0] :</a:t>
            </a:r>
          </a:p>
        </p:txBody>
      </p:sp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8291513" y="4768850"/>
            <a:ext cx="6783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 smtClean="0">
                <a:latin typeface="Courier New" panose="02070309020205020404" pitchFamily="49" charset="0"/>
              </a:rPr>
              <a:t>4904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5134" name="Text Box 20"/>
          <p:cNvSpPr txBox="1">
            <a:spLocks noChangeArrowheads="1"/>
          </p:cNvSpPr>
          <p:nvPr/>
        </p:nvSpPr>
        <p:spPr bwMode="auto">
          <a:xfrm>
            <a:off x="7515226" y="4768850"/>
            <a:ext cx="917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Z[1] :</a:t>
            </a:r>
          </a:p>
        </p:txBody>
      </p:sp>
      <p:sp>
        <p:nvSpPr>
          <p:cNvPr id="5135" name="Text Box 22"/>
          <p:cNvSpPr txBox="1">
            <a:spLocks noChangeArrowheads="1"/>
          </p:cNvSpPr>
          <p:nvPr/>
        </p:nvSpPr>
        <p:spPr bwMode="auto">
          <a:xfrm>
            <a:off x="8291513" y="5149850"/>
            <a:ext cx="6783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 smtClean="0">
                <a:latin typeface="Courier New" panose="02070309020205020404" pitchFamily="49" charset="0"/>
              </a:rPr>
              <a:t>4908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5136" name="Text Box 23"/>
          <p:cNvSpPr txBox="1">
            <a:spLocks noChangeArrowheads="1"/>
          </p:cNvSpPr>
          <p:nvPr/>
        </p:nvSpPr>
        <p:spPr bwMode="auto">
          <a:xfrm>
            <a:off x="7515226" y="5149850"/>
            <a:ext cx="917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Z[2] :</a:t>
            </a:r>
          </a:p>
        </p:txBody>
      </p:sp>
      <p:sp>
        <p:nvSpPr>
          <p:cNvPr id="5137" name="Text Box 25"/>
          <p:cNvSpPr txBox="1">
            <a:spLocks noChangeArrowheads="1"/>
          </p:cNvSpPr>
          <p:nvPr/>
        </p:nvSpPr>
        <p:spPr bwMode="auto">
          <a:xfrm>
            <a:off x="8291513" y="5530850"/>
            <a:ext cx="6783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 smtClean="0">
                <a:latin typeface="Courier New" panose="02070309020205020404" pitchFamily="49" charset="0"/>
              </a:rPr>
              <a:t>4912</a:t>
            </a:r>
            <a:endParaRPr lang="en-US" sz="1600" dirty="0">
              <a:latin typeface="Courier New" panose="02070309020205020404" pitchFamily="49" charset="0"/>
            </a:endParaRPr>
          </a:p>
        </p:txBody>
      </p:sp>
      <p:sp>
        <p:nvSpPr>
          <p:cNvPr id="5138" name="Text Box 26"/>
          <p:cNvSpPr txBox="1">
            <a:spLocks noChangeArrowheads="1"/>
          </p:cNvSpPr>
          <p:nvPr/>
        </p:nvSpPr>
        <p:spPr bwMode="auto">
          <a:xfrm>
            <a:off x="7515226" y="5530850"/>
            <a:ext cx="9175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Z[3] :</a:t>
            </a:r>
          </a:p>
        </p:txBody>
      </p:sp>
      <p:grpSp>
        <p:nvGrpSpPr>
          <p:cNvPr id="5139" name="Group 30"/>
          <p:cNvGrpSpPr>
            <a:grpSpLocks/>
          </p:cNvGrpSpPr>
          <p:nvPr/>
        </p:nvGrpSpPr>
        <p:grpSpPr bwMode="auto">
          <a:xfrm>
            <a:off x="9066214" y="3200400"/>
            <a:ext cx="1068387" cy="3352800"/>
            <a:chOff x="4568" y="2016"/>
            <a:chExt cx="673" cy="2112"/>
          </a:xfrm>
        </p:grpSpPr>
        <p:sp>
          <p:nvSpPr>
            <p:cNvPr id="5150" name="Rectangle 4"/>
            <p:cNvSpPr>
              <a:spLocks noChangeArrowheads="1"/>
            </p:cNvSpPr>
            <p:nvPr/>
          </p:nvSpPr>
          <p:spPr bwMode="auto">
            <a:xfrm>
              <a:off x="4568" y="225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ourier New" panose="02070309020205020404" pitchFamily="49" charset="0"/>
                </a:rPr>
                <a:t>70</a:t>
              </a:r>
            </a:p>
          </p:txBody>
        </p:sp>
        <p:sp>
          <p:nvSpPr>
            <p:cNvPr id="5151" name="Rectangle 7"/>
            <p:cNvSpPr>
              <a:spLocks noChangeArrowheads="1"/>
            </p:cNvSpPr>
            <p:nvPr/>
          </p:nvSpPr>
          <p:spPr bwMode="auto">
            <a:xfrm>
              <a:off x="4568" y="369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ourier New" panose="02070309020205020404" pitchFamily="49" charset="0"/>
                </a:rPr>
                <a:t>????</a:t>
              </a:r>
            </a:p>
          </p:txBody>
        </p:sp>
        <p:sp>
          <p:nvSpPr>
            <p:cNvPr id="5152" name="Rectangle 12"/>
            <p:cNvSpPr>
              <a:spLocks noChangeArrowheads="1"/>
            </p:cNvSpPr>
            <p:nvPr/>
          </p:nvSpPr>
          <p:spPr bwMode="auto">
            <a:xfrm>
              <a:off x="4568" y="249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ourier New" panose="02070309020205020404" pitchFamily="49" charset="0"/>
                </a:rPr>
                <a:t>80</a:t>
              </a:r>
            </a:p>
          </p:txBody>
        </p:sp>
        <p:sp>
          <p:nvSpPr>
            <p:cNvPr id="5153" name="Rectangle 15"/>
            <p:cNvSpPr>
              <a:spLocks noChangeArrowheads="1"/>
            </p:cNvSpPr>
            <p:nvPr/>
          </p:nvSpPr>
          <p:spPr bwMode="auto">
            <a:xfrm>
              <a:off x="4568" y="273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ourier New" panose="02070309020205020404" pitchFamily="49" charset="0"/>
                </a:rPr>
                <a:t>10</a:t>
              </a:r>
            </a:p>
          </p:txBody>
        </p:sp>
        <p:sp>
          <p:nvSpPr>
            <p:cNvPr id="5154" name="Rectangle 18"/>
            <p:cNvSpPr>
              <a:spLocks noChangeArrowheads="1"/>
            </p:cNvSpPr>
            <p:nvPr/>
          </p:nvSpPr>
          <p:spPr bwMode="auto">
            <a:xfrm>
              <a:off x="4568" y="297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ourier New" panose="02070309020205020404" pitchFamily="49" charset="0"/>
                </a:rPr>
                <a:t>20</a:t>
              </a:r>
            </a:p>
          </p:txBody>
        </p:sp>
        <p:sp>
          <p:nvSpPr>
            <p:cNvPr id="5155" name="Rectangle 21"/>
            <p:cNvSpPr>
              <a:spLocks noChangeArrowheads="1"/>
            </p:cNvSpPr>
            <p:nvPr/>
          </p:nvSpPr>
          <p:spPr bwMode="auto">
            <a:xfrm>
              <a:off x="4568" y="321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ourier New" panose="02070309020205020404" pitchFamily="49" charset="0"/>
                </a:rPr>
                <a:t>30</a:t>
              </a:r>
            </a:p>
          </p:txBody>
        </p:sp>
        <p:sp>
          <p:nvSpPr>
            <p:cNvPr id="5156" name="Rectangle 24"/>
            <p:cNvSpPr>
              <a:spLocks noChangeArrowheads="1"/>
            </p:cNvSpPr>
            <p:nvPr/>
          </p:nvSpPr>
          <p:spPr bwMode="auto">
            <a:xfrm>
              <a:off x="4568" y="345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ourier New" panose="02070309020205020404" pitchFamily="49" charset="0"/>
                </a:rPr>
                <a:t>40</a:t>
              </a:r>
            </a:p>
          </p:txBody>
        </p:sp>
        <p:sp>
          <p:nvSpPr>
            <p:cNvPr id="5157" name="AutoShape 27"/>
            <p:cNvSpPr>
              <a:spLocks noChangeArrowheads="1"/>
            </p:cNvSpPr>
            <p:nvPr/>
          </p:nvSpPr>
          <p:spPr bwMode="auto">
            <a:xfrm>
              <a:off x="4569" y="3936"/>
              <a:ext cx="672" cy="192"/>
            </a:xfrm>
            <a:prstGeom prst="flowChartDocumen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158" name="AutoShape 28"/>
            <p:cNvSpPr>
              <a:spLocks noChangeArrowheads="1"/>
            </p:cNvSpPr>
            <p:nvPr/>
          </p:nvSpPr>
          <p:spPr bwMode="auto">
            <a:xfrm rot="10800000">
              <a:off x="4569" y="2016"/>
              <a:ext cx="672" cy="240"/>
            </a:xfrm>
            <a:prstGeom prst="flowChartDocumen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9067800" y="3771900"/>
            <a:ext cx="1066800" cy="2476500"/>
            <a:chOff x="4569" y="2376"/>
            <a:chExt cx="672" cy="1560"/>
          </a:xfrm>
        </p:grpSpPr>
        <p:cxnSp>
          <p:nvCxnSpPr>
            <p:cNvPr id="5148" name="AutoShape 31"/>
            <p:cNvCxnSpPr>
              <a:cxnSpLocks noChangeShapeType="1"/>
              <a:stCxn id="5151" idx="3"/>
              <a:endCxn id="5150" idx="3"/>
            </p:cNvCxnSpPr>
            <p:nvPr/>
          </p:nvCxnSpPr>
          <p:spPr bwMode="auto">
            <a:xfrm flipV="1">
              <a:off x="5240" y="2376"/>
              <a:ext cx="1" cy="1440"/>
            </a:xfrm>
            <a:prstGeom prst="curvedConnector3">
              <a:avLst>
                <a:gd name="adj1" fmla="val 23200009"/>
              </a:avLst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49" name="Rectangle 32"/>
            <p:cNvSpPr>
              <a:spLocks noChangeArrowheads="1"/>
            </p:cNvSpPr>
            <p:nvPr/>
          </p:nvSpPr>
          <p:spPr bwMode="auto">
            <a:xfrm>
              <a:off x="4569" y="3696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>
                  <a:latin typeface="Courier New" panose="02070309020205020404" pitchFamily="49" charset="0"/>
                </a:rPr>
                <a:t>4892</a:t>
              </a:r>
            </a:p>
          </p:txBody>
        </p:sp>
      </p:grpSp>
      <p:sp>
        <p:nvSpPr>
          <p:cNvPr id="210978" name="Rectangle 34"/>
          <p:cNvSpPr>
            <a:spLocks noChangeArrowheads="1"/>
          </p:cNvSpPr>
          <p:nvPr/>
        </p:nvSpPr>
        <p:spPr bwMode="auto">
          <a:xfrm>
            <a:off x="9067800" y="3581400"/>
            <a:ext cx="1066800" cy="381000"/>
          </a:xfrm>
          <a:prstGeom prst="rect">
            <a:avLst/>
          </a:prstGeom>
          <a:solidFill>
            <a:srgbClr val="CC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200</a:t>
            </a:r>
          </a:p>
        </p:txBody>
      </p:sp>
      <p:sp>
        <p:nvSpPr>
          <p:cNvPr id="210979" name="Rectangle 35"/>
          <p:cNvSpPr>
            <a:spLocks noChangeArrowheads="1"/>
          </p:cNvSpPr>
          <p:nvPr/>
        </p:nvSpPr>
        <p:spPr bwMode="auto">
          <a:xfrm>
            <a:off x="9066213" y="3962400"/>
            <a:ext cx="1066800" cy="3810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200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9067800" y="5295901"/>
            <a:ext cx="1066800" cy="957263"/>
            <a:chOff x="4569" y="3336"/>
            <a:chExt cx="672" cy="603"/>
          </a:xfrm>
        </p:grpSpPr>
        <p:cxnSp>
          <p:nvCxnSpPr>
            <p:cNvPr id="5146" name="AutoShape 37"/>
            <p:cNvCxnSpPr>
              <a:cxnSpLocks noChangeShapeType="1"/>
              <a:stCxn id="5147" idx="3"/>
              <a:endCxn id="5155" idx="3"/>
            </p:cNvCxnSpPr>
            <p:nvPr/>
          </p:nvCxnSpPr>
          <p:spPr bwMode="auto">
            <a:xfrm flipH="1" flipV="1">
              <a:off x="5240" y="3336"/>
              <a:ext cx="1" cy="483"/>
            </a:xfrm>
            <a:prstGeom prst="curvedConnector3">
              <a:avLst>
                <a:gd name="adj1" fmla="val -14400005"/>
              </a:avLst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47" name="Rectangle 38"/>
            <p:cNvSpPr>
              <a:spLocks noChangeArrowheads="1"/>
            </p:cNvSpPr>
            <p:nvPr/>
          </p:nvSpPr>
          <p:spPr bwMode="auto">
            <a:xfrm>
              <a:off x="4569" y="3699"/>
              <a:ext cx="672" cy="24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Garamond" panose="02020404030301010803" pitchFamily="18" charset="0"/>
                  <a:cs typeface="Courier New" panose="02070309020205020404" pitchFamily="49" charset="0"/>
                </a:defRPr>
              </a:lvl9pPr>
            </a:lstStyle>
            <a:p>
              <a:pPr algn="ctr" eaLnBrk="1" hangingPunct="1"/>
              <a:r>
                <a:rPr lang="en-US" sz="1600" smtClean="0">
                  <a:latin typeface="Courier New" panose="02070309020205020404" pitchFamily="49" charset="0"/>
                </a:rPr>
                <a:t>4908</a:t>
              </a:r>
              <a:endParaRPr lang="en-US" sz="1600" dirty="0">
                <a:latin typeface="Courier New" panose="02070309020205020404" pitchFamily="49" charset="0"/>
              </a:endParaRPr>
            </a:p>
          </p:txBody>
        </p:sp>
      </p:grpSp>
      <p:sp>
        <p:nvSpPr>
          <p:cNvPr id="210985" name="Rectangle 41"/>
          <p:cNvSpPr>
            <a:spLocks noChangeArrowheads="1"/>
          </p:cNvSpPr>
          <p:nvPr/>
        </p:nvSpPr>
        <p:spPr bwMode="auto">
          <a:xfrm>
            <a:off x="9066213" y="5105400"/>
            <a:ext cx="1066800" cy="381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50</a:t>
            </a:r>
          </a:p>
        </p:txBody>
      </p:sp>
      <p:sp>
        <p:nvSpPr>
          <p:cNvPr id="210984" name="Rectangle 40"/>
          <p:cNvSpPr>
            <a:spLocks noChangeArrowheads="1"/>
          </p:cNvSpPr>
          <p:nvPr/>
        </p:nvSpPr>
        <p:spPr bwMode="auto">
          <a:xfrm>
            <a:off x="9067800" y="3962400"/>
            <a:ext cx="1066800" cy="381000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51</a:t>
            </a:r>
          </a:p>
        </p:txBody>
      </p:sp>
    </p:spTree>
    <p:extLst>
      <p:ext uri="{BB962C8B-B14F-4D97-AF65-F5344CB8AC3E}">
        <p14:creationId xmlns:p14="http://schemas.microsoft.com/office/powerpoint/2010/main" val="407118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0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0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0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0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0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0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1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78" grpId="0" animBg="1"/>
      <p:bldP spid="210979" grpId="0" animBg="1"/>
      <p:bldP spid="210985" grpId="0" animBg="1"/>
      <p:bldP spid="21098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Refer to the element </a:t>
            </a:r>
            <a:r>
              <a:rPr lang="en-US" b="1" dirty="0" smtClean="0"/>
              <a:t>s[2][1]</a:t>
            </a:r>
            <a:r>
              <a:rPr lang="en-US" dirty="0" smtClean="0"/>
              <a:t> using pointer</a:t>
            </a:r>
          </a:p>
          <a:p>
            <a:pPr lvl="1"/>
            <a:r>
              <a:rPr lang="en-US" b="1" dirty="0" smtClean="0"/>
              <a:t>s[2] </a:t>
            </a:r>
            <a:r>
              <a:rPr lang="en-US" b="1" dirty="0"/>
              <a:t>(actually *(</a:t>
            </a:r>
            <a:r>
              <a:rPr lang="en-US" b="1" dirty="0" smtClean="0"/>
              <a:t>s+2)) </a:t>
            </a:r>
            <a:r>
              <a:rPr lang="en-US" dirty="0" smtClean="0"/>
              <a:t>will give the address of </a:t>
            </a:r>
            <a:r>
              <a:rPr lang="en-US" dirty="0" smtClean="0">
                <a:solidFill>
                  <a:srgbClr val="FF0000"/>
                </a:solidFill>
              </a:rPr>
              <a:t>first element </a:t>
            </a:r>
            <a:r>
              <a:rPr lang="en-US" dirty="0" smtClean="0"/>
              <a:t>of 3</a:t>
            </a:r>
            <a:r>
              <a:rPr lang="en-US" baseline="30000" dirty="0" smtClean="0"/>
              <a:t>rd</a:t>
            </a:r>
            <a:r>
              <a:rPr lang="en-US" dirty="0" smtClean="0"/>
              <a:t> row (1638208)</a:t>
            </a:r>
          </a:p>
          <a:p>
            <a:pPr lvl="1"/>
            <a:r>
              <a:rPr lang="en-US" dirty="0" smtClean="0"/>
              <a:t>(1638208+1) will give 1638212</a:t>
            </a:r>
          </a:p>
          <a:p>
            <a:pPr lvl="1"/>
            <a:r>
              <a:rPr lang="en-US" dirty="0" smtClean="0"/>
              <a:t>Or </a:t>
            </a:r>
            <a:r>
              <a:rPr lang="en-US" b="1" dirty="0" smtClean="0"/>
              <a:t>(s[2]+1) </a:t>
            </a:r>
            <a:r>
              <a:rPr lang="en-US" dirty="0" smtClean="0"/>
              <a:t>will give 1638212</a:t>
            </a:r>
          </a:p>
          <a:p>
            <a:endParaRPr lang="en-US" dirty="0" smtClean="0"/>
          </a:p>
          <a:p>
            <a:pPr lvl="1"/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51459"/>
              </p:ext>
            </p:extLst>
          </p:nvPr>
        </p:nvGraphicFramePr>
        <p:xfrm>
          <a:off x="1860645" y="4115710"/>
          <a:ext cx="793845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875"/>
                <a:gridCol w="1299715"/>
                <a:gridCol w="1299715"/>
                <a:gridCol w="1299715"/>
                <a:gridCol w="1299715"/>
                <a:gridCol w="12997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1638196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1638200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1638204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1638208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1638212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89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Value can be obtained</a:t>
            </a:r>
          </a:p>
          <a:p>
            <a:pPr lvl="1"/>
            <a:r>
              <a:rPr lang="en-US" b="1" dirty="0" smtClean="0"/>
              <a:t>*(s[2]+1)</a:t>
            </a:r>
          </a:p>
          <a:p>
            <a:pPr lvl="1"/>
            <a:r>
              <a:rPr lang="en-US" b="1" dirty="0" smtClean="0"/>
              <a:t>s[2] </a:t>
            </a:r>
            <a:r>
              <a:rPr lang="en-US" dirty="0" smtClean="0"/>
              <a:t>is same as </a:t>
            </a:r>
            <a:r>
              <a:rPr lang="en-US" b="1" dirty="0" smtClean="0"/>
              <a:t>*(s+2)</a:t>
            </a:r>
          </a:p>
          <a:p>
            <a:pPr lvl="1"/>
            <a:r>
              <a:rPr lang="en-US" dirty="0" smtClean="0"/>
              <a:t>So </a:t>
            </a:r>
            <a:r>
              <a:rPr lang="en-US" b="1" dirty="0" smtClean="0"/>
              <a:t>*(s[2]+1)</a:t>
            </a:r>
            <a:r>
              <a:rPr lang="en-US" dirty="0" smtClean="0"/>
              <a:t> is same as </a:t>
            </a:r>
            <a:r>
              <a:rPr lang="en-US" b="1" dirty="0" smtClean="0"/>
              <a:t>*(*(s+2)+1)</a:t>
            </a:r>
          </a:p>
          <a:p>
            <a:r>
              <a:rPr lang="en-US" dirty="0" smtClean="0"/>
              <a:t>So the following notations are same</a:t>
            </a:r>
          </a:p>
          <a:p>
            <a:pPr lvl="1"/>
            <a:r>
              <a:rPr lang="en-US" b="1" dirty="0" smtClean="0"/>
              <a:t>s[2][1]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*(s[2]+1)</a:t>
            </a:r>
          </a:p>
          <a:p>
            <a:pPr lvl="1"/>
            <a:r>
              <a:rPr lang="en-US" b="1" dirty="0" smtClean="0"/>
              <a:t>*(*(s+2)+1)</a:t>
            </a:r>
          </a:p>
          <a:p>
            <a:pPr lvl="1"/>
            <a:endParaRPr lang="en-US" dirty="0" smtClean="0"/>
          </a:p>
          <a:p>
            <a:pPr lvl="1"/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198070"/>
              </p:ext>
            </p:extLst>
          </p:nvPr>
        </p:nvGraphicFramePr>
        <p:xfrm>
          <a:off x="3048000" y="4907280"/>
          <a:ext cx="6792036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2006"/>
                <a:gridCol w="1132006"/>
                <a:gridCol w="1132006"/>
                <a:gridCol w="1132006"/>
                <a:gridCol w="1132006"/>
                <a:gridCol w="113200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S[0][1]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S[1][1]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S[2][0]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S[2][1]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1638196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1638208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1638212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48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and multidimensional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Accessing a multidimensional array using a </a:t>
            </a:r>
            <a:r>
              <a:rPr lang="en-US" dirty="0" smtClean="0"/>
              <a:t>pointer: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gpa</a:t>
            </a:r>
            <a:r>
              <a:rPr lang="en-US" dirty="0" smtClean="0"/>
              <a:t>[10][5];</a:t>
            </a:r>
          </a:p>
          <a:p>
            <a:r>
              <a:rPr lang="en-US" dirty="0" smtClean="0"/>
              <a:t>To access </a:t>
            </a:r>
            <a:r>
              <a:rPr lang="en-US" b="1" dirty="0" err="1" smtClean="0"/>
              <a:t>gpa</a:t>
            </a:r>
            <a:r>
              <a:rPr lang="en-US" b="1" dirty="0" smtClean="0"/>
              <a:t>[3][1] </a:t>
            </a:r>
            <a:r>
              <a:rPr lang="en-US" dirty="0" smtClean="0"/>
              <a:t>using a </a:t>
            </a:r>
            <a:r>
              <a:rPr lang="en-US" dirty="0" smtClean="0"/>
              <a:t>pointer to float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float *</a:t>
            </a:r>
            <a:r>
              <a:rPr lang="en-US" dirty="0" err="1" smtClean="0"/>
              <a:t>fp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fp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(float*)</a:t>
            </a:r>
            <a:r>
              <a:rPr lang="en-US" dirty="0" err="1" smtClean="0"/>
              <a:t>gpa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my_gpa</a:t>
            </a:r>
            <a:r>
              <a:rPr lang="en-US" dirty="0" smtClean="0"/>
              <a:t>=*(p+(3*5)+1);</a:t>
            </a:r>
          </a:p>
          <a:p>
            <a:r>
              <a:rPr lang="en-US" dirty="0" smtClean="0"/>
              <a:t>The type of pointer generated by </a:t>
            </a:r>
            <a:r>
              <a:rPr lang="en-US" b="1" dirty="0" err="1" smtClean="0"/>
              <a:t>gpa</a:t>
            </a:r>
            <a:r>
              <a:rPr lang="en-US" b="1" dirty="0" smtClean="0"/>
              <a:t> </a:t>
            </a:r>
            <a:r>
              <a:rPr lang="en-US" dirty="0" smtClean="0"/>
              <a:t>is to a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dimensional array of floats</a:t>
            </a:r>
          </a:p>
          <a:p>
            <a:r>
              <a:rPr lang="en-US" dirty="0" smtClean="0"/>
              <a:t>So </a:t>
            </a:r>
            <a:r>
              <a:rPr lang="en-US" dirty="0" smtClean="0"/>
              <a:t>type cast </a:t>
            </a:r>
            <a:r>
              <a:rPr lang="en-US" dirty="0">
                <a:solidFill>
                  <a:srgbClr val="FF0000"/>
                </a:solidFill>
              </a:rPr>
              <a:t>(float</a:t>
            </a:r>
            <a:r>
              <a:rPr lang="en-US" dirty="0" smtClean="0">
                <a:solidFill>
                  <a:srgbClr val="FF0000"/>
                </a:solidFill>
              </a:rPr>
              <a:t>*) </a:t>
            </a:r>
            <a:r>
              <a:rPr lang="en-US" dirty="0" smtClean="0"/>
              <a:t>is </a:t>
            </a:r>
            <a:r>
              <a:rPr lang="en-US" dirty="0" smtClean="0"/>
              <a:t>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77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2d array to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2138" y="1511300"/>
            <a:ext cx="48858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int</a:t>
            </a:r>
            <a:r>
              <a:rPr lang="en-US" sz="2400" dirty="0" smtClean="0"/>
              <a:t> main</a:t>
            </a:r>
            <a:r>
              <a:rPr lang="en-US" sz="2400" dirty="0"/>
              <a:t>( ) </a:t>
            </a:r>
          </a:p>
          <a:p>
            <a:r>
              <a:rPr lang="en-US" sz="2400" dirty="0"/>
              <a:t>{ </a:t>
            </a:r>
          </a:p>
          <a:p>
            <a:pPr lvl="1"/>
            <a:r>
              <a:rPr lang="en-US" sz="2400" dirty="0" err="1"/>
              <a:t>int</a:t>
            </a:r>
            <a:r>
              <a:rPr lang="en-US" sz="2400" dirty="0"/>
              <a:t> a[3][4] = { </a:t>
            </a:r>
          </a:p>
          <a:p>
            <a:pPr lvl="5"/>
            <a:r>
              <a:rPr lang="en-US" sz="2400" dirty="0"/>
              <a:t>1, 2, 3, 4, </a:t>
            </a:r>
          </a:p>
          <a:p>
            <a:pPr lvl="5"/>
            <a:r>
              <a:rPr lang="en-US" sz="2400" dirty="0"/>
              <a:t>5, 6, 7, 8, </a:t>
            </a:r>
          </a:p>
          <a:p>
            <a:pPr lvl="5"/>
            <a:r>
              <a:rPr lang="en-US" sz="2400" dirty="0"/>
              <a:t>9, 0, 1, 6 </a:t>
            </a:r>
          </a:p>
          <a:p>
            <a:pPr lvl="5"/>
            <a:r>
              <a:rPr lang="en-US" sz="2400" dirty="0"/>
              <a:t>} ;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display( </a:t>
            </a:r>
            <a:r>
              <a:rPr lang="en-US" sz="2400" dirty="0"/>
              <a:t>a, 3, 4 ) ; </a:t>
            </a:r>
            <a:endParaRPr lang="en-US" sz="2400" dirty="0" smtClean="0"/>
          </a:p>
          <a:p>
            <a:pPr lvl="1"/>
            <a:r>
              <a:rPr lang="en-US" sz="2400" dirty="0" smtClean="0"/>
              <a:t>return 0;</a:t>
            </a:r>
            <a:endParaRPr lang="en-US" sz="2400" dirty="0"/>
          </a:p>
          <a:p>
            <a:r>
              <a:rPr lang="en-US" sz="2400" dirty="0"/>
              <a:t>}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17409" y="1434342"/>
            <a:ext cx="64144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void display( </a:t>
            </a:r>
            <a:r>
              <a:rPr lang="en-US" sz="2400" dirty="0" err="1"/>
              <a:t>int</a:t>
            </a:r>
            <a:r>
              <a:rPr lang="en-US" sz="2400" dirty="0"/>
              <a:t> q[ ][4], </a:t>
            </a:r>
            <a:r>
              <a:rPr lang="en-US" sz="2400" dirty="0" err="1"/>
              <a:t>int</a:t>
            </a:r>
            <a:r>
              <a:rPr lang="en-US" sz="2400" dirty="0"/>
              <a:t> row, </a:t>
            </a:r>
            <a:r>
              <a:rPr lang="en-US" sz="2400" dirty="0" err="1"/>
              <a:t>int</a:t>
            </a:r>
            <a:r>
              <a:rPr lang="en-US" sz="2400" dirty="0"/>
              <a:t> col ) </a:t>
            </a:r>
          </a:p>
          <a:p>
            <a:r>
              <a:rPr lang="en-US" sz="2400" dirty="0"/>
              <a:t>{ </a:t>
            </a:r>
          </a:p>
          <a:p>
            <a:pPr lvl="1"/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, j ; </a:t>
            </a:r>
          </a:p>
          <a:p>
            <a:pPr lvl="1"/>
            <a:r>
              <a:rPr lang="nn-NO" sz="2400" dirty="0"/>
              <a:t>for ( i = 0 ; i &lt; row ; i++ ) </a:t>
            </a:r>
          </a:p>
          <a:p>
            <a:pPr lvl="1"/>
            <a:r>
              <a:rPr lang="en-US" sz="2400" dirty="0"/>
              <a:t>{ </a:t>
            </a:r>
          </a:p>
          <a:p>
            <a:pPr lvl="2"/>
            <a:r>
              <a:rPr lang="da-DK" sz="2400" dirty="0"/>
              <a:t>for ( j = 0 ; j &lt; col ; j++ ) </a:t>
            </a:r>
            <a:endParaRPr lang="da-DK" sz="2400" dirty="0" smtClean="0"/>
          </a:p>
          <a:p>
            <a:pPr lvl="2"/>
            <a:r>
              <a:rPr lang="da-DK" sz="2400" dirty="0"/>
              <a:t>{</a:t>
            </a:r>
          </a:p>
          <a:p>
            <a:pPr lvl="2"/>
            <a:r>
              <a:rPr lang="en-US" sz="2400" dirty="0" smtClean="0"/>
              <a:t>	</a:t>
            </a:r>
            <a:r>
              <a:rPr lang="en-US" sz="2400" dirty="0" err="1" smtClean="0"/>
              <a:t>printf</a:t>
            </a:r>
            <a:r>
              <a:rPr lang="en-US" sz="2400" dirty="0" smtClean="0"/>
              <a:t> </a:t>
            </a:r>
            <a:r>
              <a:rPr lang="en-US" sz="2400" dirty="0"/>
              <a:t>( "%d ", q[</a:t>
            </a:r>
            <a:r>
              <a:rPr lang="en-US" sz="2400" dirty="0" err="1"/>
              <a:t>i</a:t>
            </a:r>
            <a:r>
              <a:rPr lang="en-US" sz="2400" dirty="0"/>
              <a:t>][j] ) ; </a:t>
            </a:r>
            <a:endParaRPr lang="en-US" sz="2400" dirty="0" smtClean="0"/>
          </a:p>
          <a:p>
            <a:pPr lvl="2"/>
            <a:r>
              <a:rPr lang="en-US" sz="2400" dirty="0" smtClean="0"/>
              <a:t>}</a:t>
            </a:r>
            <a:endParaRPr lang="en-US" sz="2400" dirty="0"/>
          </a:p>
          <a:p>
            <a:pPr lvl="2"/>
            <a:r>
              <a:rPr lang="en-US" sz="2400" dirty="0" err="1"/>
              <a:t>printf</a:t>
            </a:r>
            <a:r>
              <a:rPr lang="en-US" sz="2400" dirty="0"/>
              <a:t> ( "\n" ) ; </a:t>
            </a:r>
          </a:p>
          <a:p>
            <a:pPr lvl="1"/>
            <a:r>
              <a:rPr lang="en-US" sz="2400" dirty="0"/>
              <a:t>} </a:t>
            </a:r>
          </a:p>
          <a:p>
            <a:pPr lvl="1"/>
            <a:r>
              <a:rPr lang="en-US" sz="2400" dirty="0" err="1"/>
              <a:t>printf</a:t>
            </a:r>
            <a:r>
              <a:rPr lang="en-US" sz="2400" dirty="0"/>
              <a:t> ( "\n" ) ; </a:t>
            </a:r>
          </a:p>
          <a:p>
            <a:r>
              <a:rPr lang="en-US" sz="24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1454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Passing 2d array to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2138" y="1511300"/>
            <a:ext cx="48858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int</a:t>
            </a:r>
            <a:r>
              <a:rPr lang="en-US" sz="2400" dirty="0" smtClean="0"/>
              <a:t> main</a:t>
            </a:r>
            <a:r>
              <a:rPr lang="en-US" sz="2400" dirty="0"/>
              <a:t>( ) </a:t>
            </a:r>
          </a:p>
          <a:p>
            <a:r>
              <a:rPr lang="en-US" sz="2400" dirty="0"/>
              <a:t>{ </a:t>
            </a:r>
          </a:p>
          <a:p>
            <a:pPr lvl="1"/>
            <a:r>
              <a:rPr lang="en-US" sz="2400" dirty="0" err="1"/>
              <a:t>int</a:t>
            </a:r>
            <a:r>
              <a:rPr lang="en-US" sz="2400" dirty="0"/>
              <a:t> a[3][4] = { </a:t>
            </a:r>
          </a:p>
          <a:p>
            <a:pPr lvl="5"/>
            <a:r>
              <a:rPr lang="en-US" sz="2400" dirty="0"/>
              <a:t>1, 2, 3, 4, </a:t>
            </a:r>
          </a:p>
          <a:p>
            <a:pPr lvl="5"/>
            <a:r>
              <a:rPr lang="en-US" sz="2400" dirty="0"/>
              <a:t>5, 6, 7, 8, </a:t>
            </a:r>
          </a:p>
          <a:p>
            <a:pPr lvl="5"/>
            <a:r>
              <a:rPr lang="en-US" sz="2400" dirty="0"/>
              <a:t>9, 0, 1, 6 </a:t>
            </a:r>
          </a:p>
          <a:p>
            <a:pPr lvl="5"/>
            <a:r>
              <a:rPr lang="en-US" sz="2400" dirty="0"/>
              <a:t>} ;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display (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</a:rPr>
              <a:t>int</a:t>
            </a:r>
            <a:r>
              <a:rPr lang="en-US" sz="2400" dirty="0" smtClean="0">
                <a:solidFill>
                  <a:srgbClr val="FF0000"/>
                </a:solidFill>
              </a:rPr>
              <a:t> *) </a:t>
            </a:r>
            <a:r>
              <a:rPr lang="en-US" sz="2400" dirty="0"/>
              <a:t>a, 3, 4 ) </a:t>
            </a:r>
            <a:r>
              <a:rPr lang="en-US" sz="2400" dirty="0" smtClean="0"/>
              <a:t>;  </a:t>
            </a:r>
            <a:endParaRPr lang="en-US" sz="2400" dirty="0"/>
          </a:p>
          <a:p>
            <a:pPr lvl="1"/>
            <a:r>
              <a:rPr lang="en-US" sz="2400" dirty="0" smtClean="0"/>
              <a:t>return 0;</a:t>
            </a:r>
            <a:endParaRPr lang="en-US" sz="2400" dirty="0"/>
          </a:p>
          <a:p>
            <a:r>
              <a:rPr lang="en-US" sz="2400" dirty="0"/>
              <a:t>}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17409" y="1434342"/>
            <a:ext cx="64144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void display </a:t>
            </a:r>
            <a:r>
              <a:rPr lang="en-US" sz="2400" dirty="0"/>
              <a:t>( </a:t>
            </a:r>
            <a:r>
              <a:rPr lang="en-US" sz="2400" dirty="0" err="1"/>
              <a:t>int</a:t>
            </a:r>
            <a:r>
              <a:rPr lang="en-US" sz="2400" dirty="0"/>
              <a:t> *q, </a:t>
            </a:r>
            <a:r>
              <a:rPr lang="en-US" sz="2400" dirty="0" err="1"/>
              <a:t>int</a:t>
            </a:r>
            <a:r>
              <a:rPr lang="en-US" sz="2400" dirty="0"/>
              <a:t> row, </a:t>
            </a:r>
            <a:r>
              <a:rPr lang="en-US" sz="2400" dirty="0" err="1"/>
              <a:t>int</a:t>
            </a:r>
            <a:r>
              <a:rPr lang="en-US" sz="2400" dirty="0"/>
              <a:t> col ) </a:t>
            </a:r>
          </a:p>
          <a:p>
            <a:r>
              <a:rPr lang="en-US" sz="2400" dirty="0"/>
              <a:t>{ </a:t>
            </a:r>
          </a:p>
          <a:p>
            <a:pPr lvl="1"/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, j ; </a:t>
            </a:r>
          </a:p>
          <a:p>
            <a:pPr lvl="1"/>
            <a:r>
              <a:rPr lang="nn-NO" sz="2400" dirty="0"/>
              <a:t>for ( i = 0 ; i &lt; row ; i++ ) </a:t>
            </a:r>
          </a:p>
          <a:p>
            <a:pPr lvl="1"/>
            <a:r>
              <a:rPr lang="en-US" sz="2400" dirty="0"/>
              <a:t>{ </a:t>
            </a:r>
          </a:p>
          <a:p>
            <a:pPr lvl="2"/>
            <a:r>
              <a:rPr lang="da-DK" sz="2400" dirty="0"/>
              <a:t>for ( j = 0 ; j &lt; col ; j++ ) </a:t>
            </a:r>
            <a:endParaRPr lang="da-DK" sz="2400" dirty="0" smtClean="0"/>
          </a:p>
          <a:p>
            <a:pPr lvl="2"/>
            <a:r>
              <a:rPr lang="da-DK" sz="2400" dirty="0"/>
              <a:t>{</a:t>
            </a:r>
          </a:p>
          <a:p>
            <a:pPr lvl="3"/>
            <a:r>
              <a:rPr lang="it-IT" sz="2400" dirty="0"/>
              <a:t>printf ( "%d ", * ( q + i * col + j ) ) </a:t>
            </a:r>
            <a:r>
              <a:rPr lang="it-IT" sz="2400" dirty="0" smtClean="0"/>
              <a:t>;</a:t>
            </a:r>
          </a:p>
          <a:p>
            <a:pPr lvl="2"/>
            <a:r>
              <a:rPr lang="en-US" sz="2400" dirty="0" smtClean="0"/>
              <a:t>}</a:t>
            </a:r>
            <a:endParaRPr lang="en-US" sz="2400" dirty="0"/>
          </a:p>
          <a:p>
            <a:pPr lvl="2"/>
            <a:r>
              <a:rPr lang="en-US" sz="2400" dirty="0" err="1"/>
              <a:t>printf</a:t>
            </a:r>
            <a:r>
              <a:rPr lang="en-US" sz="2400" dirty="0"/>
              <a:t> ( "\n" ) ; </a:t>
            </a:r>
          </a:p>
          <a:p>
            <a:pPr lvl="1"/>
            <a:r>
              <a:rPr lang="en-US" sz="2400" dirty="0"/>
              <a:t>} </a:t>
            </a:r>
          </a:p>
          <a:p>
            <a:pPr lvl="1"/>
            <a:r>
              <a:rPr lang="en-US" sz="2400" dirty="0" err="1"/>
              <a:t>printf</a:t>
            </a:r>
            <a:r>
              <a:rPr lang="en-US" sz="2400" dirty="0"/>
              <a:t> ("\n" ) ; </a:t>
            </a:r>
          </a:p>
          <a:p>
            <a:r>
              <a:rPr lang="en-US" sz="2400" dirty="0"/>
              <a:t>} </a:t>
            </a:r>
            <a:r>
              <a:rPr lang="it-IT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01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617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Array of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9848" y="1447800"/>
            <a:ext cx="4492752" cy="4572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Pointer variable contains address</a:t>
            </a:r>
          </a:p>
          <a:p>
            <a:r>
              <a:rPr lang="en-US" sz="2400" dirty="0" smtClean="0"/>
              <a:t>Array of pointers is a </a:t>
            </a:r>
            <a:r>
              <a:rPr lang="en-US" sz="2400" dirty="0" smtClean="0">
                <a:solidFill>
                  <a:srgbClr val="FF0000"/>
                </a:solidFill>
              </a:rPr>
              <a:t>collection</a:t>
            </a:r>
            <a:r>
              <a:rPr lang="en-US" sz="2400" dirty="0" smtClean="0"/>
              <a:t> of </a:t>
            </a:r>
            <a:r>
              <a:rPr lang="en-US" sz="2400" dirty="0" smtClean="0">
                <a:solidFill>
                  <a:srgbClr val="FF0000"/>
                </a:solidFill>
              </a:rPr>
              <a:t>addresses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813946" y="1447800"/>
            <a:ext cx="6168788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main( ) { </a:t>
            </a:r>
            <a:endParaRPr lang="en-US" sz="2400" dirty="0" smtClean="0"/>
          </a:p>
          <a:p>
            <a:pPr marL="274320" lvl="1" indent="0"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*</a:t>
            </a:r>
            <a:r>
              <a:rPr lang="en-US" sz="2000" dirty="0" err="1"/>
              <a:t>arr</a:t>
            </a:r>
            <a:r>
              <a:rPr lang="en-US" sz="2000" dirty="0"/>
              <a:t>[4] ; /* array of integer pointers */ </a:t>
            </a:r>
            <a:endParaRPr lang="en-US" sz="2000" dirty="0" smtClean="0"/>
          </a:p>
          <a:p>
            <a:pPr marL="274320" lvl="1" indent="0"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= 31, j = 5, k = 19, l = 71, m ; </a:t>
            </a:r>
          </a:p>
          <a:p>
            <a:pPr marL="274320" lvl="1" indent="0">
              <a:buNone/>
            </a:pPr>
            <a:r>
              <a:rPr lang="en-US" sz="2000" dirty="0" err="1"/>
              <a:t>arr</a:t>
            </a:r>
            <a:r>
              <a:rPr lang="en-US" sz="2000" dirty="0"/>
              <a:t>[0] = &amp;</a:t>
            </a:r>
            <a:r>
              <a:rPr lang="en-US" sz="2000" dirty="0" err="1"/>
              <a:t>i</a:t>
            </a:r>
            <a:r>
              <a:rPr lang="en-US" sz="2000" dirty="0"/>
              <a:t> ; </a:t>
            </a:r>
            <a:r>
              <a:rPr lang="en-US" sz="2000" dirty="0" err="1"/>
              <a:t>arr</a:t>
            </a:r>
            <a:r>
              <a:rPr lang="en-US" sz="2000" dirty="0"/>
              <a:t>[1] = &amp;j ; </a:t>
            </a:r>
            <a:r>
              <a:rPr lang="en-US" sz="2000" dirty="0" err="1"/>
              <a:t>arr</a:t>
            </a:r>
            <a:r>
              <a:rPr lang="en-US" sz="2000" dirty="0"/>
              <a:t>[2] = &amp;k ; </a:t>
            </a:r>
            <a:r>
              <a:rPr lang="en-US" sz="2000" dirty="0" err="1"/>
              <a:t>arr</a:t>
            </a:r>
            <a:r>
              <a:rPr lang="en-US" sz="2000" dirty="0"/>
              <a:t>[3] = &amp;l ; </a:t>
            </a:r>
          </a:p>
          <a:p>
            <a:pPr marL="274320" lvl="1" indent="0">
              <a:buNone/>
            </a:pPr>
            <a:r>
              <a:rPr lang="nb-NO" sz="2000" dirty="0"/>
              <a:t>for ( m = 0 ; m &lt;= 3 ; m++ ) </a:t>
            </a:r>
            <a:endParaRPr lang="nb-NO" sz="2000" dirty="0" smtClean="0"/>
          </a:p>
          <a:p>
            <a:pPr marL="274320" lvl="1" indent="0">
              <a:buNone/>
            </a:pPr>
            <a:r>
              <a:rPr lang="nb-NO" sz="2000" dirty="0" smtClean="0"/>
              <a:t>{</a:t>
            </a:r>
          </a:p>
          <a:p>
            <a:pPr marL="274320" lvl="1" indent="0">
              <a:buNone/>
            </a:pPr>
            <a:r>
              <a:rPr lang="nb-NO" sz="2000" dirty="0" smtClean="0"/>
              <a:t>	printf </a:t>
            </a:r>
            <a:r>
              <a:rPr lang="nb-NO" sz="2000" dirty="0"/>
              <a:t>( "%d ", * ( arr[m] ) ) ; </a:t>
            </a:r>
            <a:endParaRPr lang="nb-NO" sz="2000" dirty="0" smtClean="0"/>
          </a:p>
          <a:p>
            <a:pPr marL="274320" lvl="1" indent="0">
              <a:buNone/>
            </a:pPr>
            <a:r>
              <a:rPr lang="nb-NO" sz="2000" dirty="0"/>
              <a:t>}</a:t>
            </a:r>
            <a:endParaRPr lang="nb-NO" sz="2000" dirty="0" smtClean="0"/>
          </a:p>
          <a:p>
            <a:pPr marL="0" indent="0">
              <a:buNone/>
            </a:pPr>
            <a:r>
              <a:rPr lang="nb-NO" sz="2400" dirty="0" smtClean="0"/>
              <a:t>} 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6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of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a[]={1, 2, 3 ,4,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*pa[]={a, a+1, a+2};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("%p %p %d\n", pa, *pa, *(*pa));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885038" y="3200400"/>
            <a:ext cx="2274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Multiple indirection</a:t>
            </a:r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7724633" y="3569732"/>
            <a:ext cx="2297768" cy="729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5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110" y="157085"/>
            <a:ext cx="10058400" cy="912368"/>
          </a:xfrm>
        </p:spPr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/>
              <a:t>names[]</a:t>
            </a:r>
            <a:r>
              <a:rPr lang="en-US" dirty="0"/>
              <a:t> is an array of </a:t>
            </a:r>
            <a:r>
              <a:rPr lang="en-US" dirty="0">
                <a:solidFill>
                  <a:srgbClr val="FF0000"/>
                </a:solidFill>
              </a:rPr>
              <a:t>pointers</a:t>
            </a:r>
          </a:p>
          <a:p>
            <a:r>
              <a:rPr lang="en-US" dirty="0"/>
              <a:t>Contains the </a:t>
            </a:r>
            <a:r>
              <a:rPr lang="en-US" dirty="0" smtClean="0"/>
              <a:t>starting address </a:t>
            </a:r>
            <a:r>
              <a:rPr lang="en-US" dirty="0"/>
              <a:t>of respective names 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055465"/>
              </p:ext>
            </p:extLst>
          </p:nvPr>
        </p:nvGraphicFramePr>
        <p:xfrm>
          <a:off x="4085305" y="1345417"/>
          <a:ext cx="8382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Joy\0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1108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504092"/>
              </p:ext>
            </p:extLst>
          </p:nvPr>
        </p:nvGraphicFramePr>
        <p:xfrm>
          <a:off x="6521361" y="1600200"/>
          <a:ext cx="1143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Fahad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1360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773934"/>
              </p:ext>
            </p:extLst>
          </p:nvPr>
        </p:nvGraphicFramePr>
        <p:xfrm>
          <a:off x="9112161" y="1524000"/>
          <a:ext cx="130108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10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Alamin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2102</a:t>
                      </a:r>
                      <a:endParaRPr lang="en-US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491563"/>
              </p:ext>
            </p:extLst>
          </p:nvPr>
        </p:nvGraphicFramePr>
        <p:xfrm>
          <a:off x="10510689" y="2402059"/>
          <a:ext cx="1235117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51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Noman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5954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201651"/>
              </p:ext>
            </p:extLst>
          </p:nvPr>
        </p:nvGraphicFramePr>
        <p:xfrm>
          <a:off x="8378297" y="2402059"/>
          <a:ext cx="1143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Tareq</a:t>
                      </a:r>
                      <a:r>
                        <a:rPr lang="en-US" dirty="0" smtClean="0"/>
                        <a:t>\0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4706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352684"/>
              </p:ext>
            </p:extLst>
          </p:nvPr>
        </p:nvGraphicFramePr>
        <p:xfrm>
          <a:off x="4132997" y="3744093"/>
          <a:ext cx="660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0800"/>
                <a:gridCol w="1320800"/>
                <a:gridCol w="1320800"/>
                <a:gridCol w="1320800"/>
                <a:gridCol w="1320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1108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1360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2102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4706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C000"/>
                          </a:solidFill>
                        </a:rPr>
                        <a:t>5954</a:t>
                      </a:r>
                      <a:endParaRPr lang="en-US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8128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8130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84244" y="1069453"/>
            <a:ext cx="339146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char *names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[]= {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“Joy”,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Fahad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Alamin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	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Noman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</a:p>
          <a:p>
            <a:pPr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Tareq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 };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cxnSp>
        <p:nvCxnSpPr>
          <p:cNvPr id="12" name="Straight Arrow Connector 11"/>
          <p:cNvCxnSpPr>
            <a:endCxn id="4" idx="1"/>
          </p:cNvCxnSpPr>
          <p:nvPr/>
        </p:nvCxnSpPr>
        <p:spPr>
          <a:xfrm flipH="1" flipV="1">
            <a:off x="4085305" y="1716257"/>
            <a:ext cx="613304" cy="2082020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5387253" y="1738567"/>
            <a:ext cx="1140156" cy="2059710"/>
          </a:xfrm>
          <a:custGeom>
            <a:avLst/>
            <a:gdLst>
              <a:gd name="connsiteX0" fmla="*/ 661855 w 1140156"/>
              <a:gd name="connsiteY0" fmla="*/ 2059710 h 2059710"/>
              <a:gd name="connsiteX1" fmla="*/ 673 w 1140156"/>
              <a:gd name="connsiteY1" fmla="*/ 1201581 h 2059710"/>
              <a:gd name="connsiteX2" fmla="*/ 549313 w 1140156"/>
              <a:gd name="connsiteY2" fmla="*/ 160571 h 2059710"/>
              <a:gd name="connsiteX3" fmla="*/ 1140156 w 1140156"/>
              <a:gd name="connsiteY3" fmla="*/ 19895 h 2059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0156" h="2059710">
                <a:moveTo>
                  <a:pt x="661855" y="2059710"/>
                </a:moveTo>
                <a:cubicBezTo>
                  <a:pt x="340642" y="1788907"/>
                  <a:pt x="19430" y="1518104"/>
                  <a:pt x="673" y="1201581"/>
                </a:cubicBezTo>
                <a:cubicBezTo>
                  <a:pt x="-18084" y="885058"/>
                  <a:pt x="359399" y="357519"/>
                  <a:pt x="549313" y="160571"/>
                </a:cubicBezTo>
                <a:cubicBezTo>
                  <a:pt x="739227" y="-36377"/>
                  <a:pt x="939691" y="-8241"/>
                  <a:pt x="1140156" y="19895"/>
                </a:cubicBezTo>
              </a:path>
            </a:pathLst>
          </a:custGeom>
          <a:noFill/>
          <a:ln w="635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413013" y="1716257"/>
            <a:ext cx="1716919" cy="2125493"/>
          </a:xfrm>
          <a:custGeom>
            <a:avLst/>
            <a:gdLst>
              <a:gd name="connsiteX0" fmla="*/ 0 w 1758461"/>
              <a:gd name="connsiteY0" fmla="*/ 2053884 h 2053884"/>
              <a:gd name="connsiteX1" fmla="*/ 436098 w 1758461"/>
              <a:gd name="connsiteY1" fmla="*/ 478302 h 2053884"/>
              <a:gd name="connsiteX2" fmla="*/ 1758461 w 1758461"/>
              <a:gd name="connsiteY2" fmla="*/ 0 h 2053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8461" h="2053884">
                <a:moveTo>
                  <a:pt x="0" y="2053884"/>
                </a:moveTo>
                <a:cubicBezTo>
                  <a:pt x="71510" y="1437250"/>
                  <a:pt x="143021" y="820616"/>
                  <a:pt x="436098" y="478302"/>
                </a:cubicBezTo>
                <a:cubicBezTo>
                  <a:pt x="729175" y="135988"/>
                  <a:pt x="1243818" y="67994"/>
                  <a:pt x="1758461" y="0"/>
                </a:cubicBezTo>
              </a:path>
            </a:pathLst>
          </a:custGeom>
          <a:noFill/>
          <a:ln w="635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>
            <a:endCxn id="8" idx="1"/>
          </p:cNvCxnSpPr>
          <p:nvPr/>
        </p:nvCxnSpPr>
        <p:spPr>
          <a:xfrm flipV="1">
            <a:off x="8270543" y="2772899"/>
            <a:ext cx="107754" cy="1068851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7" idx="1"/>
          </p:cNvCxnSpPr>
          <p:nvPr/>
        </p:nvCxnSpPr>
        <p:spPr>
          <a:xfrm flipV="1">
            <a:off x="10508566" y="2772899"/>
            <a:ext cx="2123" cy="1025378"/>
          </a:xfrm>
          <a:prstGeom prst="straightConnector1">
            <a:avLst/>
          </a:prstGeom>
          <a:ln w="635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94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0" y="1447800"/>
            <a:ext cx="99060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*names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[]={“Joy",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Fahad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Alamin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Noman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Tareq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“”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*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names[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("%s\n", names[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7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</a:t>
            </a:r>
            <a:r>
              <a:rPr lang="en-US" dirty="0" err="1" smtClean="0"/>
              <a:t>Vs</a:t>
            </a:r>
            <a:r>
              <a:rPr lang="en-US" dirty="0" smtClean="0"/>
              <a:t>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char *name[] = { "Illegal month", "Jan", "Feb", "Mar" </a:t>
            </a:r>
            <a:r>
              <a:rPr lang="en-US" dirty="0" smtClean="0"/>
              <a:t>};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char </a:t>
            </a:r>
            <a:r>
              <a:rPr lang="en-US" dirty="0" err="1"/>
              <a:t>aname</a:t>
            </a:r>
            <a:r>
              <a:rPr lang="en-US" dirty="0"/>
              <a:t>[][15] = { "Illegal month", "Jan", "Feb", "Mar" };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907" y="2016266"/>
            <a:ext cx="4857750" cy="2457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72" y="5448595"/>
            <a:ext cx="11980952" cy="12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3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4CA83AF2-F003-498F-A68A-8326DF8C33FB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4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0118" name="Rectangle 22"/>
          <p:cNvSpPr>
            <a:spLocks noChangeArrowheads="1"/>
          </p:cNvSpPr>
          <p:nvPr/>
        </p:nvSpPr>
        <p:spPr bwMode="auto">
          <a:xfrm>
            <a:off x="7467600" y="4800600"/>
            <a:ext cx="2438400" cy="11430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0116" name="Rectangle 20"/>
          <p:cNvSpPr>
            <a:spLocks noChangeArrowheads="1"/>
          </p:cNvSpPr>
          <p:nvPr/>
        </p:nvSpPr>
        <p:spPr bwMode="auto">
          <a:xfrm>
            <a:off x="8534401" y="2743200"/>
            <a:ext cx="2047875" cy="16002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5821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Pointers in Function arguments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0"/>
            <a:ext cx="83058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300" dirty="0"/>
              <a:t>Arguments are passed by value, thus only a </a:t>
            </a:r>
            <a:r>
              <a:rPr lang="en-US" sz="2300" i="1" dirty="0">
                <a:solidFill>
                  <a:srgbClr val="0000FF"/>
                </a:solidFill>
                <a:latin typeface="+mj-lt"/>
              </a:rPr>
              <a:t>copy</a:t>
            </a:r>
            <a:r>
              <a:rPr lang="en-US" sz="2300" dirty="0"/>
              <a:t> is passed.</a:t>
            </a:r>
            <a:endParaRPr lang="en-US" dirty="0" smtClean="0"/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2201864" y="1638301"/>
            <a:ext cx="3729037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void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swap_wrong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x, 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y)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rgbClr val="800000"/>
                </a:solidFill>
                <a:latin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 temp;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temp = x;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x = y;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	y = temp;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 dirty="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0103" name="Rectangle 7"/>
          <p:cNvSpPr>
            <a:spLocks noChangeArrowheads="1"/>
          </p:cNvSpPr>
          <p:nvPr/>
        </p:nvSpPr>
        <p:spPr bwMode="auto">
          <a:xfrm>
            <a:off x="7620000" y="53340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b:9643</a:t>
            </a:r>
          </a:p>
        </p:txBody>
      </p:sp>
      <p:sp>
        <p:nvSpPr>
          <p:cNvPr id="260107" name="Rectangle 11"/>
          <p:cNvSpPr>
            <a:spLocks noChangeArrowheads="1"/>
          </p:cNvSpPr>
          <p:nvPr/>
        </p:nvSpPr>
        <p:spPr bwMode="auto">
          <a:xfrm>
            <a:off x="7620000" y="4953000"/>
            <a:ext cx="8207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a:4397</a:t>
            </a:r>
          </a:p>
        </p:txBody>
      </p:sp>
      <p:sp>
        <p:nvSpPr>
          <p:cNvPr id="260108" name="Rectangle 12"/>
          <p:cNvSpPr>
            <a:spLocks noChangeArrowheads="1"/>
          </p:cNvSpPr>
          <p:nvPr/>
        </p:nvSpPr>
        <p:spPr bwMode="auto">
          <a:xfrm>
            <a:off x="9286875" y="28956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>
                <a:latin typeface="Courier New" panose="02070309020205020404" pitchFamily="49" charset="0"/>
              </a:rPr>
              <a:t>4397</a:t>
            </a:r>
          </a:p>
        </p:txBody>
      </p:sp>
      <p:sp>
        <p:nvSpPr>
          <p:cNvPr id="260109" name="Rectangle 13"/>
          <p:cNvSpPr>
            <a:spLocks noChangeArrowheads="1"/>
          </p:cNvSpPr>
          <p:nvPr/>
        </p:nvSpPr>
        <p:spPr bwMode="auto">
          <a:xfrm>
            <a:off x="9286875" y="32766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>
                <a:latin typeface="Courier New" panose="02070309020205020404" pitchFamily="49" charset="0"/>
              </a:rPr>
              <a:t>9643</a:t>
            </a:r>
          </a:p>
        </p:txBody>
      </p:sp>
      <p:sp>
        <p:nvSpPr>
          <p:cNvPr id="260110" name="Rectangle 14"/>
          <p:cNvSpPr>
            <a:spLocks noChangeArrowheads="1"/>
          </p:cNvSpPr>
          <p:nvPr/>
        </p:nvSpPr>
        <p:spPr bwMode="auto">
          <a:xfrm>
            <a:off x="8753475" y="2971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>
                <a:latin typeface="Courier New" panose="02070309020205020404" pitchFamily="49" charset="0"/>
              </a:rPr>
              <a:t>px:</a:t>
            </a:r>
          </a:p>
        </p:txBody>
      </p:sp>
      <p:sp>
        <p:nvSpPr>
          <p:cNvPr id="260111" name="Rectangle 15"/>
          <p:cNvSpPr>
            <a:spLocks noChangeArrowheads="1"/>
          </p:cNvSpPr>
          <p:nvPr/>
        </p:nvSpPr>
        <p:spPr bwMode="auto">
          <a:xfrm>
            <a:off x="8753475" y="3352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>
                <a:latin typeface="Courier New" panose="02070309020205020404" pitchFamily="49" charset="0"/>
              </a:rPr>
              <a:t>py:</a:t>
            </a:r>
          </a:p>
        </p:txBody>
      </p:sp>
      <p:cxnSp>
        <p:nvCxnSpPr>
          <p:cNvPr id="260112" name="AutoShape 16"/>
          <p:cNvCxnSpPr>
            <a:cxnSpLocks noChangeShapeType="1"/>
            <a:stCxn id="260108" idx="3"/>
            <a:endCxn id="260140" idx="3"/>
          </p:cNvCxnSpPr>
          <p:nvPr/>
        </p:nvCxnSpPr>
        <p:spPr bwMode="auto">
          <a:xfrm flipH="1">
            <a:off x="9448801" y="3086100"/>
            <a:ext cx="828675" cy="2058988"/>
          </a:xfrm>
          <a:prstGeom prst="curvedConnector3">
            <a:avLst>
              <a:gd name="adj1" fmla="val -2758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113" name="AutoShape 17"/>
          <p:cNvCxnSpPr>
            <a:cxnSpLocks noChangeShapeType="1"/>
            <a:stCxn id="260109" idx="3"/>
            <a:endCxn id="260139" idx="3"/>
          </p:cNvCxnSpPr>
          <p:nvPr/>
        </p:nvCxnSpPr>
        <p:spPr bwMode="auto">
          <a:xfrm flipH="1">
            <a:off x="9448801" y="3467100"/>
            <a:ext cx="828675" cy="2057400"/>
          </a:xfrm>
          <a:prstGeom prst="curvedConnector3">
            <a:avLst>
              <a:gd name="adj1" fmla="val -27588"/>
            </a:avLst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0115" name="Text Box 19"/>
          <p:cNvSpPr txBox="1">
            <a:spLocks noChangeArrowheads="1"/>
          </p:cNvSpPr>
          <p:nvPr/>
        </p:nvSpPr>
        <p:spPr bwMode="auto">
          <a:xfrm>
            <a:off x="2201863" y="3598863"/>
            <a:ext cx="3484562" cy="16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void swap(int *px, int *py)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{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	int temp;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	temp = *px;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	*px = *py;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	*py = temp;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1600">
                <a:solidFill>
                  <a:srgbClr val="800000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60117" name="Text Box 21"/>
          <p:cNvSpPr txBox="1">
            <a:spLocks noChangeArrowheads="1"/>
          </p:cNvSpPr>
          <p:nvPr/>
        </p:nvSpPr>
        <p:spPr bwMode="auto">
          <a:xfrm>
            <a:off x="2201864" y="5397501"/>
            <a:ext cx="308449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tabLst>
                <a:tab pos="623888" algn="l"/>
              </a:tabLs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400">
                <a:solidFill>
                  <a:srgbClr val="800000"/>
                </a:solidFill>
                <a:latin typeface="Courier New" panose="02070309020205020404" pitchFamily="49" charset="0"/>
              </a:rPr>
              <a:t>int a = 10, b = 20;</a:t>
            </a:r>
          </a:p>
          <a:p>
            <a:pPr algn="l" eaLnBrk="1" hangingPunct="1"/>
            <a:r>
              <a:rPr lang="en-US" sz="1400">
                <a:solidFill>
                  <a:srgbClr val="800000"/>
                </a:solidFill>
                <a:latin typeface="Courier New" panose="02070309020205020404" pitchFamily="49" charset="0"/>
              </a:rPr>
              <a:t>swap_wrong(a, b);</a:t>
            </a:r>
          </a:p>
          <a:p>
            <a:pPr algn="l" eaLnBrk="1" hangingPunct="1"/>
            <a:r>
              <a:rPr lang="en-US" sz="1400">
                <a:solidFill>
                  <a:srgbClr val="800000"/>
                </a:solidFill>
                <a:latin typeface="Courier New" panose="02070309020205020404" pitchFamily="49" charset="0"/>
              </a:rPr>
              <a:t>printf(“a=%d, b=%d”, a, b);</a:t>
            </a:r>
          </a:p>
          <a:p>
            <a:pPr algn="l" eaLnBrk="1" hangingPunct="1"/>
            <a:r>
              <a:rPr lang="en-US" sz="1400">
                <a:solidFill>
                  <a:srgbClr val="800000"/>
                </a:solidFill>
                <a:latin typeface="Courier New" panose="02070309020205020404" pitchFamily="49" charset="0"/>
              </a:rPr>
              <a:t>swap(&amp;a, &amp;b);</a:t>
            </a:r>
          </a:p>
          <a:p>
            <a:pPr algn="l" eaLnBrk="1" hangingPunct="1"/>
            <a:r>
              <a:rPr lang="en-US" sz="1400">
                <a:solidFill>
                  <a:srgbClr val="800000"/>
                </a:solidFill>
                <a:latin typeface="Courier New" panose="02070309020205020404" pitchFamily="49" charset="0"/>
              </a:rPr>
              <a:t>printf(“a=%d, b=%d”, a, b);</a:t>
            </a:r>
          </a:p>
        </p:txBody>
      </p:sp>
      <p:sp>
        <p:nvSpPr>
          <p:cNvPr id="260119" name="Text Box 23"/>
          <p:cNvSpPr txBox="1">
            <a:spLocks noChangeArrowheads="1"/>
          </p:cNvSpPr>
          <p:nvPr/>
        </p:nvSpPr>
        <p:spPr bwMode="auto">
          <a:xfrm>
            <a:off x="8677276" y="2362201"/>
            <a:ext cx="10064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/>
              <a:t>in swap</a:t>
            </a:r>
          </a:p>
        </p:txBody>
      </p:sp>
      <p:sp>
        <p:nvSpPr>
          <p:cNvPr id="260120" name="Text Box 24"/>
          <p:cNvSpPr txBox="1">
            <a:spLocks noChangeArrowheads="1"/>
          </p:cNvSpPr>
          <p:nvPr/>
        </p:nvSpPr>
        <p:spPr bwMode="auto">
          <a:xfrm>
            <a:off x="6324601" y="4724400"/>
            <a:ext cx="1118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/>
              <a:t>in caller:</a:t>
            </a:r>
          </a:p>
        </p:txBody>
      </p:sp>
      <p:sp>
        <p:nvSpPr>
          <p:cNvPr id="260121" name="Rectangle 25"/>
          <p:cNvSpPr>
            <a:spLocks noChangeArrowheads="1"/>
          </p:cNvSpPr>
          <p:nvPr/>
        </p:nvSpPr>
        <p:spPr bwMode="auto">
          <a:xfrm>
            <a:off x="5867400" y="2667000"/>
            <a:ext cx="2209800" cy="1600200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60122" name="Rectangle 26"/>
          <p:cNvSpPr>
            <a:spLocks noChangeArrowheads="1"/>
          </p:cNvSpPr>
          <p:nvPr/>
        </p:nvSpPr>
        <p:spPr bwMode="auto">
          <a:xfrm>
            <a:off x="6781800" y="28194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60123" name="Rectangle 27"/>
          <p:cNvSpPr>
            <a:spLocks noChangeArrowheads="1"/>
          </p:cNvSpPr>
          <p:nvPr/>
        </p:nvSpPr>
        <p:spPr bwMode="auto">
          <a:xfrm>
            <a:off x="6781800" y="32004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60124" name="Rectangle 28"/>
          <p:cNvSpPr>
            <a:spLocks noChangeArrowheads="1"/>
          </p:cNvSpPr>
          <p:nvPr/>
        </p:nvSpPr>
        <p:spPr bwMode="auto">
          <a:xfrm>
            <a:off x="6248400" y="2895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x:</a:t>
            </a:r>
          </a:p>
        </p:txBody>
      </p:sp>
      <p:sp>
        <p:nvSpPr>
          <p:cNvPr id="260125" name="Rectangle 29"/>
          <p:cNvSpPr>
            <a:spLocks noChangeArrowheads="1"/>
          </p:cNvSpPr>
          <p:nvPr/>
        </p:nvSpPr>
        <p:spPr bwMode="auto">
          <a:xfrm>
            <a:off x="6248400" y="3276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y:</a:t>
            </a:r>
          </a:p>
        </p:txBody>
      </p:sp>
      <p:sp>
        <p:nvSpPr>
          <p:cNvPr id="260126" name="Text Box 30"/>
          <p:cNvSpPr txBox="1">
            <a:spLocks noChangeArrowheads="1"/>
          </p:cNvSpPr>
          <p:nvPr/>
        </p:nvSpPr>
        <p:spPr bwMode="auto">
          <a:xfrm>
            <a:off x="6267450" y="2286001"/>
            <a:ext cx="1809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/>
              <a:t>in swap_wrong</a:t>
            </a:r>
          </a:p>
        </p:txBody>
      </p:sp>
      <p:sp>
        <p:nvSpPr>
          <p:cNvPr id="260127" name="Rectangle 31"/>
          <p:cNvSpPr>
            <a:spLocks noChangeArrowheads="1"/>
          </p:cNvSpPr>
          <p:nvPr/>
        </p:nvSpPr>
        <p:spPr bwMode="auto">
          <a:xfrm>
            <a:off x="6781800" y="36576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60128" name="Rectangle 32"/>
          <p:cNvSpPr>
            <a:spLocks noChangeArrowheads="1"/>
          </p:cNvSpPr>
          <p:nvPr/>
        </p:nvSpPr>
        <p:spPr bwMode="auto">
          <a:xfrm>
            <a:off x="5990494" y="37338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 dirty="0">
                <a:latin typeface="Courier New" panose="02070309020205020404" pitchFamily="49" charset="0"/>
              </a:rPr>
              <a:t>temp:</a:t>
            </a:r>
          </a:p>
        </p:txBody>
      </p:sp>
      <p:sp>
        <p:nvSpPr>
          <p:cNvPr id="260129" name="Rectangle 33"/>
          <p:cNvSpPr>
            <a:spLocks noChangeArrowheads="1"/>
          </p:cNvSpPr>
          <p:nvPr/>
        </p:nvSpPr>
        <p:spPr bwMode="auto">
          <a:xfrm>
            <a:off x="9296400" y="3810000"/>
            <a:ext cx="990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60130" name="Rectangle 34"/>
          <p:cNvSpPr>
            <a:spLocks noChangeArrowheads="1"/>
          </p:cNvSpPr>
          <p:nvPr/>
        </p:nvSpPr>
        <p:spPr bwMode="auto">
          <a:xfrm>
            <a:off x="8575431" y="38862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l" eaLnBrk="1" hangingPunct="1"/>
            <a:r>
              <a:rPr lang="en-US" sz="1600" dirty="0">
                <a:latin typeface="Courier New" panose="02070309020205020404" pitchFamily="49" charset="0"/>
              </a:rPr>
              <a:t>temp:</a:t>
            </a:r>
          </a:p>
        </p:txBody>
      </p:sp>
      <p:cxnSp>
        <p:nvCxnSpPr>
          <p:cNvPr id="260131" name="AutoShape 35"/>
          <p:cNvCxnSpPr>
            <a:cxnSpLocks noChangeShapeType="1"/>
            <a:stCxn id="260140" idx="1"/>
            <a:endCxn id="260122" idx="3"/>
          </p:cNvCxnSpPr>
          <p:nvPr/>
        </p:nvCxnSpPr>
        <p:spPr bwMode="auto">
          <a:xfrm flipH="1" flipV="1">
            <a:off x="7772400" y="3009900"/>
            <a:ext cx="762000" cy="2135188"/>
          </a:xfrm>
          <a:prstGeom prst="straightConnector1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0132" name="AutoShape 36"/>
          <p:cNvCxnSpPr>
            <a:cxnSpLocks noChangeShapeType="1"/>
            <a:stCxn id="260139" idx="1"/>
            <a:endCxn id="260123" idx="3"/>
          </p:cNvCxnSpPr>
          <p:nvPr/>
        </p:nvCxnSpPr>
        <p:spPr bwMode="auto">
          <a:xfrm flipH="1" flipV="1">
            <a:off x="7772400" y="3390900"/>
            <a:ext cx="762000" cy="2133600"/>
          </a:xfrm>
          <a:prstGeom prst="straightConnector1">
            <a:avLst/>
          </a:prstGeom>
          <a:noFill/>
          <a:ln w="9525">
            <a:solidFill>
              <a:srgbClr val="0000FF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0137" name="Rectangle 41"/>
          <p:cNvSpPr>
            <a:spLocks noChangeArrowheads="1"/>
          </p:cNvSpPr>
          <p:nvPr/>
        </p:nvSpPr>
        <p:spPr bwMode="auto">
          <a:xfrm>
            <a:off x="6878638" y="2862263"/>
            <a:ext cx="762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10</a:t>
            </a:r>
          </a:p>
        </p:txBody>
      </p:sp>
      <p:sp>
        <p:nvSpPr>
          <p:cNvPr id="260138" name="Rectangle 42"/>
          <p:cNvSpPr>
            <a:spLocks noChangeArrowheads="1"/>
          </p:cNvSpPr>
          <p:nvPr/>
        </p:nvSpPr>
        <p:spPr bwMode="auto">
          <a:xfrm>
            <a:off x="6878638" y="3243263"/>
            <a:ext cx="7620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20</a:t>
            </a:r>
          </a:p>
        </p:txBody>
      </p:sp>
      <p:sp>
        <p:nvSpPr>
          <p:cNvPr id="260139" name="Rectangle 43"/>
          <p:cNvSpPr>
            <a:spLocks noChangeArrowheads="1"/>
          </p:cNvSpPr>
          <p:nvPr/>
        </p:nvSpPr>
        <p:spPr bwMode="auto">
          <a:xfrm>
            <a:off x="8534400" y="5334000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60140" name="Rectangle 44"/>
          <p:cNvSpPr>
            <a:spLocks noChangeArrowheads="1"/>
          </p:cNvSpPr>
          <p:nvPr/>
        </p:nvSpPr>
        <p:spPr bwMode="auto">
          <a:xfrm>
            <a:off x="8534400" y="4954588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260101" name="Rectangle 5"/>
          <p:cNvSpPr>
            <a:spLocks noChangeArrowheads="1"/>
          </p:cNvSpPr>
          <p:nvPr/>
        </p:nvSpPr>
        <p:spPr bwMode="auto">
          <a:xfrm>
            <a:off x="8672513" y="5408614"/>
            <a:ext cx="6096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20</a:t>
            </a:r>
          </a:p>
        </p:txBody>
      </p:sp>
      <p:sp>
        <p:nvSpPr>
          <p:cNvPr id="260106" name="Rectangle 10"/>
          <p:cNvSpPr>
            <a:spLocks noChangeArrowheads="1"/>
          </p:cNvSpPr>
          <p:nvPr/>
        </p:nvSpPr>
        <p:spPr bwMode="auto">
          <a:xfrm>
            <a:off x="8672513" y="5029201"/>
            <a:ext cx="6096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75962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260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0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6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0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6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6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35838E-7 L 3.33333E-6 0.0554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60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75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83237E-6 L 3.33333E-6 -0.04994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60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60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0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6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0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6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0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60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60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0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6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6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6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01019 L -0.00313 0.04958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260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2989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42725E-6 L -0.00313 -0.06001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260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30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118" grpId="0" animBg="1"/>
      <p:bldP spid="260116" grpId="0" animBg="1"/>
      <p:bldP spid="260100" grpId="0"/>
      <p:bldP spid="260103" grpId="0"/>
      <p:bldP spid="260107" grpId="0"/>
      <p:bldP spid="260108" grpId="0" animBg="1"/>
      <p:bldP spid="260109" grpId="0" animBg="1"/>
      <p:bldP spid="260110" grpId="0"/>
      <p:bldP spid="260111" grpId="0"/>
      <p:bldP spid="260115" grpId="0"/>
      <p:bldP spid="260119" grpId="0"/>
      <p:bldP spid="260120" grpId="0"/>
      <p:bldP spid="260121" grpId="0" animBg="1"/>
      <p:bldP spid="260122" grpId="0" animBg="1"/>
      <p:bldP spid="260123" grpId="0" animBg="1"/>
      <p:bldP spid="260124" grpId="0"/>
      <p:bldP spid="260125" grpId="0"/>
      <p:bldP spid="260126" grpId="0"/>
      <p:bldP spid="260127" grpId="0" animBg="1"/>
      <p:bldP spid="260128" grpId="0"/>
      <p:bldP spid="260129" grpId="0" animBg="1"/>
      <p:bldP spid="260130" grpId="0"/>
      <p:bldP spid="260137" grpId="0" animBg="1"/>
      <p:bldP spid="260137" grpId="1" animBg="1"/>
      <p:bldP spid="260138" grpId="0" animBg="1"/>
      <p:bldP spid="260138" grpId="1" animBg="1"/>
      <p:bldP spid="260139" grpId="0" animBg="1"/>
      <p:bldP spid="260140" grpId="0" animBg="1"/>
      <p:bldP spid="260101" grpId="0"/>
      <p:bldP spid="260101" grpId="1"/>
      <p:bldP spid="260106" grpId="0"/>
      <p:bldP spid="260106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Swapping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9847" y="1511300"/>
            <a:ext cx="10776409" cy="43162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[]={"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defghi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jklmnoprst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"};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temp=names[0];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names[0]=names[1];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names[1]=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temp;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147" y="3039387"/>
            <a:ext cx="4661648" cy="1617476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179147" y="4913622"/>
            <a:ext cx="4757716" cy="1499337"/>
            <a:chOff x="6521781" y="4917956"/>
            <a:chExt cx="5324475" cy="181927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21781" y="4917956"/>
              <a:ext cx="5324475" cy="1819275"/>
            </a:xfrm>
            <a:prstGeom prst="rect">
              <a:avLst/>
            </a:prstGeom>
          </p:spPr>
        </p:pic>
        <p:cxnSp>
          <p:nvCxnSpPr>
            <p:cNvPr id="8" name="Straight Arrow Connector 7"/>
            <p:cNvCxnSpPr/>
            <p:nvPr/>
          </p:nvCxnSpPr>
          <p:spPr>
            <a:xfrm flipV="1">
              <a:off x="7061982" y="5233182"/>
              <a:ext cx="1674055" cy="59441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w="med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061981" y="5252578"/>
              <a:ext cx="1674056" cy="68931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w="med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6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Pointers to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9848" y="1511300"/>
            <a:ext cx="4935167" cy="46609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Limitations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*names[6];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for(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&lt;6;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("%s", names[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The program will </a:t>
            </a:r>
            <a:r>
              <a:rPr lang="en-US" dirty="0" smtClean="0">
                <a:solidFill>
                  <a:srgbClr val="FF0000"/>
                </a:solidFill>
              </a:rPr>
              <a:t>crash </a:t>
            </a:r>
          </a:p>
          <a:p>
            <a:r>
              <a:rPr lang="en-US" dirty="0" smtClean="0"/>
              <a:t>As no valid address is contained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59857" y="1397000"/>
            <a:ext cx="5472752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But this works </a:t>
            </a:r>
            <a:r>
              <a:rPr lang="en-US" sz="2400" dirty="0" smtClean="0"/>
              <a:t>fine if each name length is below 20</a:t>
            </a:r>
            <a:endParaRPr lang="en-US" sz="2400" dirty="0"/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names[6][20];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for(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&lt;6;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("%s", names[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Pointer version is faster </a:t>
            </a:r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 smtClean="0"/>
              <a:t>sometimes difficult to understand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0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**mp, *p,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mp=&amp;p;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**mp='A';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("%c\n",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262495"/>
              </p:ext>
            </p:extLst>
          </p:nvPr>
        </p:nvGraphicFramePr>
        <p:xfrm>
          <a:off x="3886202" y="5105400"/>
          <a:ext cx="6172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743"/>
                <a:gridCol w="881743"/>
                <a:gridCol w="881743"/>
                <a:gridCol w="881743"/>
                <a:gridCol w="881743"/>
                <a:gridCol w="881743"/>
                <a:gridCol w="8817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ch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????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????</a:t>
                      </a:r>
                      <a:endParaRPr lang="en-US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????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5166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7541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7216726" y="4810767"/>
            <a:ext cx="2272081" cy="703768"/>
          </a:xfrm>
          <a:custGeom>
            <a:avLst/>
            <a:gdLst>
              <a:gd name="connsiteX0" fmla="*/ 0 w 2272081"/>
              <a:gd name="connsiteY0" fmla="*/ 703768 h 703768"/>
              <a:gd name="connsiteX1" fmla="*/ 1181686 w 2272081"/>
              <a:gd name="connsiteY1" fmla="*/ 384 h 703768"/>
              <a:gd name="connsiteX2" fmla="*/ 2152357 w 2272081"/>
              <a:gd name="connsiteY2" fmla="*/ 605295 h 703768"/>
              <a:gd name="connsiteX3" fmla="*/ 2222696 w 2272081"/>
              <a:gd name="connsiteY3" fmla="*/ 647498 h 703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081" h="703768">
                <a:moveTo>
                  <a:pt x="0" y="703768"/>
                </a:moveTo>
                <a:cubicBezTo>
                  <a:pt x="411480" y="360282"/>
                  <a:pt x="822960" y="16796"/>
                  <a:pt x="1181686" y="384"/>
                </a:cubicBezTo>
                <a:cubicBezTo>
                  <a:pt x="1540412" y="-16028"/>
                  <a:pt x="1978855" y="497443"/>
                  <a:pt x="2152357" y="605295"/>
                </a:cubicBezTo>
                <a:cubicBezTo>
                  <a:pt x="2325859" y="713147"/>
                  <a:pt x="2274277" y="680322"/>
                  <a:pt x="2222696" y="647498"/>
                </a:cubicBezTo>
              </a:path>
            </a:pathLst>
          </a:custGeom>
          <a:noFill/>
          <a:ln w="508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569655" y="4810767"/>
            <a:ext cx="2272081" cy="703768"/>
          </a:xfrm>
          <a:custGeom>
            <a:avLst/>
            <a:gdLst>
              <a:gd name="connsiteX0" fmla="*/ 0 w 2272081"/>
              <a:gd name="connsiteY0" fmla="*/ 703768 h 703768"/>
              <a:gd name="connsiteX1" fmla="*/ 1181686 w 2272081"/>
              <a:gd name="connsiteY1" fmla="*/ 384 h 703768"/>
              <a:gd name="connsiteX2" fmla="*/ 2152357 w 2272081"/>
              <a:gd name="connsiteY2" fmla="*/ 605295 h 703768"/>
              <a:gd name="connsiteX3" fmla="*/ 2222696 w 2272081"/>
              <a:gd name="connsiteY3" fmla="*/ 647498 h 703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2081" h="703768">
                <a:moveTo>
                  <a:pt x="0" y="703768"/>
                </a:moveTo>
                <a:cubicBezTo>
                  <a:pt x="411480" y="360282"/>
                  <a:pt x="822960" y="16796"/>
                  <a:pt x="1181686" y="384"/>
                </a:cubicBezTo>
                <a:cubicBezTo>
                  <a:pt x="1540412" y="-16028"/>
                  <a:pt x="1978855" y="497443"/>
                  <a:pt x="2152357" y="605295"/>
                </a:cubicBezTo>
                <a:cubicBezTo>
                  <a:pt x="2325859" y="713147"/>
                  <a:pt x="2274277" y="680322"/>
                  <a:pt x="2222696" y="647498"/>
                </a:cubicBezTo>
              </a:path>
            </a:pathLst>
          </a:custGeom>
          <a:noFill/>
          <a:ln w="50800"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12439" y="5486401"/>
            <a:ext cx="641445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7092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05518" y="5488525"/>
            <a:ext cx="67944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7541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362649" y="5504813"/>
            <a:ext cx="55279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r>
              <a:rPr lang="en-US" dirty="0"/>
              <a:t>‘A’</a:t>
            </a:r>
          </a:p>
        </p:txBody>
      </p:sp>
    </p:spTree>
    <p:extLst>
      <p:ext uri="{BB962C8B-B14F-4D97-AF65-F5344CB8AC3E}">
        <p14:creationId xmlns:p14="http://schemas.microsoft.com/office/powerpoint/2010/main" val="85190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to </a:t>
            </a:r>
            <a:r>
              <a:rPr lang="en-US" cap="non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67043" indent="-282575"/>
            <a:r>
              <a:rPr lang="en-US" sz="3200" dirty="0"/>
              <a:t>is used to hold </a:t>
            </a:r>
            <a:r>
              <a:rPr lang="en-US" sz="3200" b="1" dirty="0">
                <a:solidFill>
                  <a:srgbClr val="FF0000"/>
                </a:solidFill>
              </a:rPr>
              <a:t>any type </a:t>
            </a:r>
            <a:r>
              <a:rPr lang="en-US" sz="3200" dirty="0"/>
              <a:t>of pointer</a:t>
            </a:r>
          </a:p>
          <a:p>
            <a:pPr marL="467043" indent="-282575">
              <a:buNone/>
            </a:pP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err="1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</a:p>
          <a:p>
            <a:pPr marL="467043" indent="-282575">
              <a:buNone/>
            </a:pP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char c;</a:t>
            </a:r>
          </a:p>
          <a:p>
            <a:pPr marL="467043" indent="-282575">
              <a:buNone/>
            </a:pP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err="1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100" b="1" dirty="0" err="1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=&amp;n;</a:t>
            </a:r>
            <a:endParaRPr lang="en-US" sz="2100" b="1" dirty="0" smtClean="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7043" indent="-282575">
              <a:buNone/>
            </a:pP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</a:t>
            </a:r>
            <a:r>
              <a:rPr lang="en-US" sz="2100" b="1" dirty="0" err="1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=&amp;c;</a:t>
            </a:r>
            <a:endParaRPr lang="en-US" sz="2100" b="1" dirty="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7043" indent="-282575">
              <a:buNone/>
            </a:pP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void *</a:t>
            </a:r>
            <a:r>
              <a:rPr lang="en-US" sz="21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100" b="1" dirty="0" smtClean="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7043" indent="-282575">
              <a:buNone/>
            </a:pP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err="1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100" b="1" dirty="0" err="1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2100" b="1" dirty="0" smtClean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1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illegal</a:t>
            </a:r>
            <a:r>
              <a:rPr lang="en-US" sz="21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en-US" sz="2100" b="1" dirty="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7043" indent="-282575">
              <a:buNone/>
            </a:pP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1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ip</a:t>
            </a: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1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21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  <a:r>
              <a:rPr lang="en-US" sz="21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endParaRPr lang="en-US" sz="3200" dirty="0" smtClean="0">
              <a:solidFill>
                <a:srgbClr val="FF9966"/>
              </a:solidFill>
            </a:endParaRPr>
          </a:p>
          <a:p>
            <a:pPr marL="467043" indent="-282575"/>
            <a:r>
              <a:rPr lang="en-US" sz="3200" dirty="0" smtClean="0"/>
              <a:t>Cannot be de-referenced without type casting.</a:t>
            </a:r>
          </a:p>
          <a:p>
            <a:pPr marL="467043" indent="-282575">
              <a:buNone/>
            </a:pP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*</a:t>
            </a:r>
            <a:r>
              <a:rPr lang="en-US" sz="21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21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illegal</a:t>
            </a:r>
            <a:r>
              <a:rPr lang="en-US" sz="21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without type casting*/</a:t>
            </a:r>
            <a:endParaRPr lang="en-US" sz="2100" b="1" dirty="0">
              <a:solidFill>
                <a:srgbClr val="FF99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7043" indent="-282575">
              <a:buNone/>
            </a:pP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1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y = *((</a:t>
            </a:r>
            <a:r>
              <a:rPr lang="en-US" sz="21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sz="21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sz="21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21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21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  <a:r>
              <a:rPr lang="en-US" sz="21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smtClean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*/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04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void </a:t>
            </a:r>
            <a:r>
              <a:rPr lang="en-US" dirty="0" smtClean="0">
                <a:solidFill>
                  <a:srgbClr val="FF0000"/>
                </a:solidFill>
              </a:rPr>
              <a:t>* </a:t>
            </a:r>
            <a:r>
              <a:rPr lang="en-US" dirty="0" err="1" smtClean="0"/>
              <a:t>malloc</a:t>
            </a:r>
            <a:r>
              <a:rPr lang="en-US" dirty="0" smtClean="0"/>
              <a:t>(</a:t>
            </a:r>
            <a:r>
              <a:rPr lang="en-US" dirty="0" err="1" smtClean="0"/>
              <a:t>size_t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err="1" smtClean="0">
                <a:solidFill>
                  <a:srgbClr val="FF0000"/>
                </a:solidFill>
              </a:rPr>
              <a:t>bytes</a:t>
            </a:r>
            <a:r>
              <a:rPr lang="en-US" dirty="0" smtClean="0"/>
              <a:t>);</a:t>
            </a:r>
          </a:p>
          <a:p>
            <a:pPr lvl="1"/>
            <a:r>
              <a:rPr lang="en-US" i="1" dirty="0" err="1"/>
              <a:t>size_t</a:t>
            </a:r>
            <a:r>
              <a:rPr lang="en-US" i="1" dirty="0"/>
              <a:t> </a:t>
            </a:r>
            <a:r>
              <a:rPr lang="en-US" dirty="0"/>
              <a:t>is an unsigned integral </a:t>
            </a:r>
            <a:r>
              <a:rPr lang="en-US" dirty="0" smtClean="0"/>
              <a:t>type</a:t>
            </a:r>
          </a:p>
          <a:p>
            <a:pPr lvl="1"/>
            <a:r>
              <a:rPr lang="en-US" dirty="0" err="1"/>
              <a:t>num</a:t>
            </a:r>
            <a:r>
              <a:rPr lang="en-US" dirty="0" err="1">
                <a:solidFill>
                  <a:srgbClr val="FF0000"/>
                </a:solidFill>
              </a:rPr>
              <a:t>bytes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is required bytes to be allocated</a:t>
            </a:r>
            <a:endParaRPr lang="en-US" dirty="0" smtClean="0"/>
          </a:p>
          <a:p>
            <a:pPr lvl="1"/>
            <a:r>
              <a:rPr lang="en-US" dirty="0"/>
              <a:t>returns a pointer to the </a:t>
            </a:r>
            <a:r>
              <a:rPr lang="en-US" dirty="0" smtClean="0"/>
              <a:t>beginning of the allocated memory</a:t>
            </a:r>
          </a:p>
          <a:p>
            <a:pPr lvl="1"/>
            <a:r>
              <a:rPr lang="en-US" dirty="0" smtClean="0"/>
              <a:t>Returns NULL </a:t>
            </a:r>
            <a:r>
              <a:rPr lang="en-US" dirty="0"/>
              <a:t>if the request </a:t>
            </a:r>
            <a:r>
              <a:rPr lang="en-US" dirty="0" smtClean="0"/>
              <a:t>fails</a:t>
            </a:r>
            <a:endParaRPr lang="en-US" dirty="0" smtClean="0"/>
          </a:p>
          <a:p>
            <a:pPr lvl="1"/>
            <a:r>
              <a:rPr lang="en-US" dirty="0" smtClean="0"/>
              <a:t>Needs to include </a:t>
            </a:r>
            <a:r>
              <a:rPr lang="en-US" b="1" dirty="0" err="1" smtClean="0"/>
              <a:t>stdlib.h</a:t>
            </a:r>
            <a:endParaRPr lang="en-US" b="1" dirty="0" smtClean="0"/>
          </a:p>
          <a:p>
            <a:r>
              <a:rPr lang="en-US" dirty="0" smtClean="0"/>
              <a:t>void free (void *</a:t>
            </a:r>
            <a:r>
              <a:rPr lang="en-US" dirty="0" err="1" smtClean="0"/>
              <a:t>ptr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Frees allocated memory </a:t>
            </a:r>
            <a:r>
              <a:rPr lang="en-US" dirty="0" smtClean="0">
                <a:solidFill>
                  <a:srgbClr val="FF0000"/>
                </a:solidFill>
              </a:rPr>
              <a:t>starting</a:t>
            </a:r>
            <a:r>
              <a:rPr lang="en-US" dirty="0" smtClean="0"/>
              <a:t> from address contained in the </a:t>
            </a:r>
            <a:r>
              <a:rPr lang="en-US" dirty="0" smtClean="0">
                <a:solidFill>
                  <a:srgbClr val="FF0000"/>
                </a:solidFill>
              </a:rPr>
              <a:t>pointer</a:t>
            </a:r>
            <a:r>
              <a:rPr lang="en-US" dirty="0" smtClean="0"/>
              <a:t> </a:t>
            </a:r>
            <a:r>
              <a:rPr lang="en-US" b="1" dirty="0" err="1" smtClean="0"/>
              <a:t>ptr</a:t>
            </a:r>
            <a:endParaRPr lang="en-US" b="1" dirty="0" smtClean="0"/>
          </a:p>
          <a:p>
            <a:pPr lvl="1"/>
            <a:r>
              <a:rPr lang="en-US" b="1" dirty="0"/>
              <a:t>Bytes </a:t>
            </a:r>
            <a:r>
              <a:rPr lang="en-US" dirty="0"/>
              <a:t>allocated by </a:t>
            </a:r>
            <a:r>
              <a:rPr lang="en-US" dirty="0" err="1"/>
              <a:t>malloc</a:t>
            </a:r>
            <a:r>
              <a:rPr lang="en-US" dirty="0"/>
              <a:t>() is never released without calling free()</a:t>
            </a:r>
            <a:endParaRPr lang="en-US" b="1" dirty="0"/>
          </a:p>
          <a:p>
            <a:pPr lvl="2"/>
            <a:r>
              <a:rPr lang="en-US" b="1" dirty="0" smtClean="0"/>
              <a:t>Even if you allocate the bytes inside a function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6056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9848" y="1397000"/>
            <a:ext cx="523318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#include&lt;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r>
              <a:rPr lang="en-US" sz="2000" dirty="0"/>
              <a:t>#include&lt;</a:t>
            </a:r>
            <a:r>
              <a:rPr lang="en-US" sz="2000" dirty="0" err="1"/>
              <a:t>stdlib.h</a:t>
            </a:r>
            <a:r>
              <a:rPr lang="en-US" sz="2000" dirty="0"/>
              <a:t>&gt;</a:t>
            </a:r>
          </a:p>
          <a:p>
            <a:r>
              <a:rPr lang="en-US" sz="2000" dirty="0"/>
              <a:t>#define SIZE 5</a:t>
            </a:r>
          </a:p>
          <a:p>
            <a:r>
              <a:rPr lang="en-US" sz="2000" dirty="0" err="1"/>
              <a:t>int</a:t>
            </a:r>
            <a:r>
              <a:rPr lang="en-US" sz="2000" dirty="0"/>
              <a:t> main()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	char *p;</a:t>
            </a:r>
          </a:p>
          <a:p>
            <a:r>
              <a:rPr lang="en-US" sz="2000" dirty="0"/>
              <a:t>	p=(char*)</a:t>
            </a:r>
            <a:r>
              <a:rPr lang="en-US" sz="2000" dirty="0" err="1"/>
              <a:t>malloc</a:t>
            </a:r>
            <a:r>
              <a:rPr lang="en-US" sz="2000" dirty="0"/>
              <a:t>(SIZE);</a:t>
            </a:r>
          </a:p>
          <a:p>
            <a:r>
              <a:rPr lang="en-US" sz="2000" dirty="0"/>
              <a:t>	if(p)</a:t>
            </a:r>
          </a:p>
          <a:p>
            <a:r>
              <a:rPr lang="en-US" sz="2000" dirty="0"/>
              <a:t>	{</a:t>
            </a:r>
          </a:p>
          <a:p>
            <a:r>
              <a:rPr lang="en-US" sz="2000" dirty="0"/>
              <a:t>		</a:t>
            </a:r>
            <a:r>
              <a:rPr lang="en-US" sz="2000" dirty="0" err="1"/>
              <a:t>scanf</a:t>
            </a:r>
            <a:r>
              <a:rPr lang="en-US" sz="2000" dirty="0"/>
              <a:t>("%s", p);</a:t>
            </a:r>
          </a:p>
          <a:p>
            <a:r>
              <a:rPr lang="en-US" sz="2000" dirty="0"/>
              <a:t>		</a:t>
            </a:r>
            <a:r>
              <a:rPr lang="en-US" sz="2000" dirty="0" err="1"/>
              <a:t>printf</a:t>
            </a:r>
            <a:r>
              <a:rPr lang="en-US" sz="2000" dirty="0"/>
              <a:t>(p);</a:t>
            </a:r>
          </a:p>
          <a:p>
            <a:r>
              <a:rPr lang="en-US" sz="2000" dirty="0"/>
              <a:t>	}</a:t>
            </a:r>
          </a:p>
          <a:p>
            <a:r>
              <a:rPr lang="en-US" sz="2000" dirty="0"/>
              <a:t>	free(p);</a:t>
            </a:r>
          </a:p>
          <a:p>
            <a:r>
              <a:rPr lang="en-US" sz="2000" dirty="0"/>
              <a:t>	return 0;</a:t>
            </a:r>
          </a:p>
          <a:p>
            <a:r>
              <a:rPr lang="en-US" sz="2000" dirty="0"/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9048" y="1397000"/>
            <a:ext cx="523318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#include&lt;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r>
              <a:rPr lang="en-US" sz="2000" dirty="0"/>
              <a:t>#include&lt;</a:t>
            </a:r>
            <a:r>
              <a:rPr lang="en-US" sz="2000" dirty="0" err="1"/>
              <a:t>stdlib.h</a:t>
            </a:r>
            <a:r>
              <a:rPr lang="en-US" sz="2000" dirty="0"/>
              <a:t>&gt;</a:t>
            </a:r>
          </a:p>
          <a:p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main()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	char *p;</a:t>
            </a:r>
          </a:p>
          <a:p>
            <a:r>
              <a:rPr lang="en-US" sz="2000" dirty="0"/>
              <a:t>	p=(char*)</a:t>
            </a:r>
            <a:r>
              <a:rPr lang="en-US" sz="2000" dirty="0" err="1" smtClean="0"/>
              <a:t>malloc</a:t>
            </a:r>
            <a:r>
              <a:rPr lang="en-US" sz="2000" dirty="0" smtClean="0"/>
              <a:t>(80);</a:t>
            </a:r>
            <a:endParaRPr lang="en-US" sz="2000" dirty="0"/>
          </a:p>
          <a:p>
            <a:r>
              <a:rPr lang="en-US" sz="2000" dirty="0"/>
              <a:t>	if(p)</a:t>
            </a:r>
          </a:p>
          <a:p>
            <a:r>
              <a:rPr lang="en-US" sz="2000" dirty="0"/>
              <a:t>	{</a:t>
            </a:r>
          </a:p>
          <a:p>
            <a:r>
              <a:rPr lang="en-US" sz="2000" dirty="0"/>
              <a:t>		</a:t>
            </a:r>
            <a:r>
              <a:rPr lang="en-US" sz="2000" dirty="0" err="1"/>
              <a:t>scanf</a:t>
            </a:r>
            <a:r>
              <a:rPr lang="en-US" sz="2000" dirty="0"/>
              <a:t>("%s", p);</a:t>
            </a:r>
          </a:p>
          <a:p>
            <a:r>
              <a:rPr lang="en-US" sz="2000" dirty="0"/>
              <a:t>		</a:t>
            </a:r>
            <a:r>
              <a:rPr lang="en-US" sz="2000" dirty="0" err="1"/>
              <a:t>printf</a:t>
            </a:r>
            <a:r>
              <a:rPr lang="en-US" sz="2000" dirty="0"/>
              <a:t>(p);</a:t>
            </a:r>
          </a:p>
          <a:p>
            <a:r>
              <a:rPr lang="en-US" sz="2000" dirty="0"/>
              <a:t>	}</a:t>
            </a:r>
          </a:p>
          <a:p>
            <a:r>
              <a:rPr lang="en-US" sz="2000" dirty="0"/>
              <a:t>	free(p);</a:t>
            </a:r>
          </a:p>
          <a:p>
            <a:r>
              <a:rPr lang="en-US" sz="2000" dirty="0"/>
              <a:t>	return 0;</a:t>
            </a:r>
          </a:p>
          <a:p>
            <a:r>
              <a:rPr lang="en-US" sz="2000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7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12589" y="209645"/>
            <a:ext cx="523318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#include&lt;</a:t>
            </a:r>
            <a:r>
              <a:rPr lang="en-US" sz="2400" dirty="0" err="1"/>
              <a:t>stdio.h</a:t>
            </a:r>
            <a:r>
              <a:rPr lang="en-US" sz="2400" dirty="0"/>
              <a:t>&gt;</a:t>
            </a:r>
          </a:p>
          <a:p>
            <a:r>
              <a:rPr lang="en-US" sz="2400" dirty="0"/>
              <a:t>#include&lt;</a:t>
            </a:r>
            <a:r>
              <a:rPr lang="en-US" sz="2400" dirty="0" err="1"/>
              <a:t>stdlib.h</a:t>
            </a:r>
            <a:r>
              <a:rPr lang="en-US" sz="2400" dirty="0"/>
              <a:t>&gt;</a:t>
            </a:r>
          </a:p>
          <a:p>
            <a:r>
              <a:rPr lang="en-US" sz="2400" dirty="0" err="1"/>
              <a:t>int</a:t>
            </a:r>
            <a:r>
              <a:rPr lang="en-US" sz="2400" dirty="0"/>
              <a:t> main()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	char *p;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n</a:t>
            </a:r>
            <a:r>
              <a:rPr lang="en-US" sz="2400" dirty="0"/>
              <a:t>;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scanf</a:t>
            </a:r>
            <a:r>
              <a:rPr lang="en-US" sz="2400" dirty="0"/>
              <a:t>("%d", &amp;</a:t>
            </a:r>
            <a:r>
              <a:rPr lang="en-US" sz="2400" dirty="0">
                <a:solidFill>
                  <a:srgbClr val="FF0000"/>
                </a:solidFill>
              </a:rPr>
              <a:t>n</a:t>
            </a:r>
            <a:r>
              <a:rPr lang="en-US" sz="2400" dirty="0"/>
              <a:t>);</a:t>
            </a:r>
          </a:p>
          <a:p>
            <a:r>
              <a:rPr lang="en-US" sz="2400" dirty="0"/>
              <a:t>	p=(char*)</a:t>
            </a:r>
            <a:r>
              <a:rPr lang="en-US" sz="2400" dirty="0" err="1"/>
              <a:t>malloc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n</a:t>
            </a:r>
            <a:r>
              <a:rPr lang="en-US" sz="2400" dirty="0"/>
              <a:t>);</a:t>
            </a:r>
          </a:p>
          <a:p>
            <a:r>
              <a:rPr lang="en-US" sz="2400" dirty="0"/>
              <a:t>	if(p)</a:t>
            </a:r>
          </a:p>
          <a:p>
            <a:r>
              <a:rPr lang="en-US" sz="2400" dirty="0"/>
              <a:t>	{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scanf</a:t>
            </a:r>
            <a:r>
              <a:rPr lang="en-US" sz="2400" dirty="0"/>
              <a:t>("%s", p);</a:t>
            </a:r>
          </a:p>
          <a:p>
            <a:r>
              <a:rPr lang="en-US" sz="2400" dirty="0"/>
              <a:t>		</a:t>
            </a:r>
            <a:r>
              <a:rPr lang="en-US" sz="2400" dirty="0" err="1"/>
              <a:t>printf</a:t>
            </a:r>
            <a:r>
              <a:rPr lang="en-US" sz="2400" dirty="0"/>
              <a:t>(p);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	free(p);</a:t>
            </a:r>
          </a:p>
          <a:p>
            <a:r>
              <a:rPr lang="en-US" sz="2400" dirty="0"/>
              <a:t>	return 0;</a:t>
            </a:r>
          </a:p>
          <a:p>
            <a:r>
              <a:rPr lang="en-US" sz="2400" dirty="0"/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888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Allocation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254" y="1225689"/>
            <a:ext cx="74283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#include&lt;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r>
              <a:rPr lang="en-US" sz="2000" dirty="0"/>
              <a:t>#include&lt;</a:t>
            </a:r>
            <a:r>
              <a:rPr lang="en-US" sz="2000" dirty="0" err="1"/>
              <a:t>stdlib.h</a:t>
            </a:r>
            <a:r>
              <a:rPr lang="en-US" sz="2000" dirty="0"/>
              <a:t>&gt;</a:t>
            </a:r>
          </a:p>
          <a:p>
            <a:r>
              <a:rPr lang="en-US" sz="2000" dirty="0" err="1"/>
              <a:t>int</a:t>
            </a:r>
            <a:r>
              <a:rPr lang="en-US" sz="2000" dirty="0"/>
              <a:t> main()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int</a:t>
            </a:r>
            <a:r>
              <a:rPr lang="en-US" sz="2000" dirty="0"/>
              <a:t> *p, </a:t>
            </a:r>
            <a:r>
              <a:rPr lang="en-US" sz="2000" dirty="0" err="1"/>
              <a:t>i</a:t>
            </a:r>
            <a:r>
              <a:rPr lang="en-US" sz="2000" dirty="0"/>
              <a:t>, n;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scanf</a:t>
            </a:r>
            <a:r>
              <a:rPr lang="en-US" sz="2000" dirty="0"/>
              <a:t>("%d", &amp;n);</a:t>
            </a:r>
          </a:p>
          <a:p>
            <a:r>
              <a:rPr lang="en-US" sz="2000" dirty="0"/>
              <a:t>	p=(</a:t>
            </a:r>
            <a:r>
              <a:rPr lang="en-US" sz="2000" dirty="0" err="1"/>
              <a:t>int</a:t>
            </a:r>
            <a:r>
              <a:rPr lang="en-US" sz="2000" dirty="0"/>
              <a:t>*)</a:t>
            </a:r>
            <a:r>
              <a:rPr lang="en-US" sz="2000" dirty="0" err="1" smtClean="0"/>
              <a:t>malloc</a:t>
            </a:r>
            <a:r>
              <a:rPr lang="en-US" sz="2000" dirty="0" smtClean="0"/>
              <a:t>(n * </a:t>
            </a:r>
            <a:r>
              <a:rPr lang="en-US" sz="2000" dirty="0" err="1" smtClean="0">
                <a:solidFill>
                  <a:srgbClr val="FF0000"/>
                </a:solidFill>
              </a:rPr>
              <a:t>sizeof</a:t>
            </a:r>
            <a:r>
              <a:rPr lang="en-US" sz="2000" dirty="0" smtClean="0"/>
              <a:t>(</a:t>
            </a:r>
            <a:r>
              <a:rPr lang="en-US" sz="2000" dirty="0" err="1" smtClean="0"/>
              <a:t>int</a:t>
            </a:r>
            <a:r>
              <a:rPr lang="en-US" sz="2000" dirty="0"/>
              <a:t>));</a:t>
            </a:r>
          </a:p>
          <a:p>
            <a:r>
              <a:rPr lang="en-US" sz="2000" dirty="0"/>
              <a:t>	if(p)</a:t>
            </a:r>
          </a:p>
          <a:p>
            <a:r>
              <a:rPr lang="en-US" sz="2000" dirty="0"/>
              <a:t>	{</a:t>
            </a:r>
          </a:p>
          <a:p>
            <a:r>
              <a:rPr lang="en-US" sz="2000" dirty="0"/>
              <a:t>		for(</a:t>
            </a:r>
            <a:r>
              <a:rPr lang="en-US" sz="2000" dirty="0" err="1"/>
              <a:t>i</a:t>
            </a:r>
            <a:r>
              <a:rPr lang="en-US" sz="2000" dirty="0"/>
              <a:t>=0; </a:t>
            </a:r>
            <a:r>
              <a:rPr lang="en-US" sz="2000" dirty="0" err="1"/>
              <a:t>i</a:t>
            </a:r>
            <a:r>
              <a:rPr lang="en-US" sz="2000" dirty="0"/>
              <a:t>&lt;n;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r>
              <a:rPr lang="en-US" sz="2000" dirty="0"/>
              <a:t>		{</a:t>
            </a:r>
          </a:p>
          <a:p>
            <a:r>
              <a:rPr lang="en-US" sz="2000" dirty="0"/>
              <a:t>			</a:t>
            </a:r>
            <a:r>
              <a:rPr lang="en-US" sz="2000" dirty="0" err="1"/>
              <a:t>scanf</a:t>
            </a:r>
            <a:r>
              <a:rPr lang="en-US" sz="2000" dirty="0"/>
              <a:t>("%d", &amp;p[</a:t>
            </a:r>
            <a:r>
              <a:rPr lang="en-US" sz="2000" dirty="0" err="1"/>
              <a:t>i</a:t>
            </a:r>
            <a:r>
              <a:rPr lang="en-US" sz="2000" dirty="0"/>
              <a:t>]);</a:t>
            </a:r>
          </a:p>
          <a:p>
            <a:r>
              <a:rPr lang="en-US" sz="2000" dirty="0"/>
              <a:t>			</a:t>
            </a:r>
            <a:r>
              <a:rPr lang="en-US" sz="2000" dirty="0" err="1"/>
              <a:t>printf</a:t>
            </a:r>
            <a:r>
              <a:rPr lang="en-US" sz="2000" dirty="0"/>
              <a:t>("p %d is %d\n", </a:t>
            </a:r>
            <a:r>
              <a:rPr lang="en-US" sz="2000" dirty="0" err="1"/>
              <a:t>i</a:t>
            </a:r>
            <a:r>
              <a:rPr lang="en-US" sz="2000" dirty="0"/>
              <a:t>, p[</a:t>
            </a:r>
            <a:r>
              <a:rPr lang="en-US" sz="2000" dirty="0" err="1"/>
              <a:t>i</a:t>
            </a:r>
            <a:r>
              <a:rPr lang="en-US" sz="2000" dirty="0"/>
              <a:t>]);</a:t>
            </a:r>
          </a:p>
          <a:p>
            <a:r>
              <a:rPr lang="en-US" sz="2000" dirty="0"/>
              <a:t>		}</a:t>
            </a:r>
          </a:p>
          <a:p>
            <a:r>
              <a:rPr lang="en-US" sz="2000" dirty="0"/>
              <a:t>	}</a:t>
            </a:r>
          </a:p>
          <a:p>
            <a:r>
              <a:rPr lang="en-US" sz="2000" dirty="0"/>
              <a:t>	free(p);</a:t>
            </a:r>
          </a:p>
          <a:p>
            <a:r>
              <a:rPr lang="en-US" sz="2000" dirty="0"/>
              <a:t>	return 0;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7036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dynamically allocate a 2D </a:t>
            </a:r>
            <a:r>
              <a:rPr lang="en-US" dirty="0" smtClean="0"/>
              <a:t>array?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Using a single pointer: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59355" y="1132762"/>
            <a:ext cx="59913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#include &lt;</a:t>
            </a:r>
            <a:r>
              <a:rPr lang="en-US" sz="2000" dirty="0" err="1"/>
              <a:t>stdio.h</a:t>
            </a:r>
            <a:r>
              <a:rPr lang="en-US" sz="2000" dirty="0"/>
              <a:t>&gt;</a:t>
            </a:r>
          </a:p>
          <a:p>
            <a:r>
              <a:rPr lang="en-US" sz="2000" dirty="0"/>
              <a:t>#include &lt;</a:t>
            </a:r>
            <a:r>
              <a:rPr lang="en-US" sz="2000" dirty="0" err="1"/>
              <a:t>stdlib.h</a:t>
            </a:r>
            <a:r>
              <a:rPr lang="en-US" sz="2000" dirty="0" smtClean="0"/>
              <a:t>&gt;</a:t>
            </a:r>
            <a:endParaRPr lang="en-US" sz="2000" dirty="0"/>
          </a:p>
          <a:p>
            <a:r>
              <a:rPr lang="en-US" sz="2000" dirty="0" err="1"/>
              <a:t>int</a:t>
            </a:r>
            <a:r>
              <a:rPr lang="en-US" sz="2000" dirty="0"/>
              <a:t> main()</a:t>
            </a:r>
          </a:p>
          <a:p>
            <a:r>
              <a:rPr lang="en-US" sz="2000" dirty="0"/>
              <a:t>{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r = </a:t>
            </a:r>
            <a:r>
              <a:rPr lang="en-US" sz="2000" dirty="0" smtClean="0"/>
              <a:t>5, </a:t>
            </a:r>
            <a:r>
              <a:rPr lang="en-US" sz="2000" dirty="0"/>
              <a:t>c = </a:t>
            </a:r>
            <a:r>
              <a:rPr lang="en-US" sz="2000" dirty="0" smtClean="0"/>
              <a:t>7;</a:t>
            </a:r>
            <a:endParaRPr lang="en-US" sz="2000" dirty="0"/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*</a:t>
            </a:r>
            <a:r>
              <a:rPr lang="en-US" sz="2000" dirty="0" err="1"/>
              <a:t>arr</a:t>
            </a:r>
            <a:r>
              <a:rPr lang="en-US" sz="2000" dirty="0"/>
              <a:t> = (</a:t>
            </a:r>
            <a:r>
              <a:rPr lang="en-US" sz="2000" dirty="0" err="1"/>
              <a:t>int</a:t>
            </a:r>
            <a:r>
              <a:rPr lang="en-US" sz="2000" dirty="0"/>
              <a:t> *)</a:t>
            </a:r>
            <a:r>
              <a:rPr lang="en-US" sz="2000" dirty="0" err="1"/>
              <a:t>malloc</a:t>
            </a:r>
            <a:r>
              <a:rPr lang="en-US" sz="2000" dirty="0"/>
              <a:t>(r * c * </a:t>
            </a:r>
            <a:r>
              <a:rPr lang="en-US" sz="2000" dirty="0" err="1"/>
              <a:t>sizeof</a:t>
            </a:r>
            <a:r>
              <a:rPr lang="en-US" sz="2000" dirty="0"/>
              <a:t>(</a:t>
            </a:r>
            <a:r>
              <a:rPr lang="en-US" sz="2000" dirty="0" err="1"/>
              <a:t>int</a:t>
            </a:r>
            <a:r>
              <a:rPr lang="en-US" sz="2000" dirty="0"/>
              <a:t>));</a:t>
            </a:r>
          </a:p>
          <a:p>
            <a:r>
              <a:rPr lang="en-US" sz="2000" dirty="0"/>
              <a:t> </a:t>
            </a:r>
          </a:p>
          <a:p>
            <a:r>
              <a:rPr lang="en-US" sz="2000" dirty="0"/>
              <a:t>   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j, count = 0;</a:t>
            </a:r>
          </a:p>
          <a:p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 r;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r>
              <a:rPr lang="en-US" sz="2000" dirty="0"/>
              <a:t>      for (j = 0; j &lt; c; j++)</a:t>
            </a:r>
          </a:p>
          <a:p>
            <a:r>
              <a:rPr lang="en-US" sz="2000" dirty="0"/>
              <a:t>         *(</a:t>
            </a:r>
            <a:r>
              <a:rPr lang="en-US" sz="2000" dirty="0" err="1"/>
              <a:t>arr</a:t>
            </a:r>
            <a:r>
              <a:rPr lang="en-US" sz="2000" dirty="0"/>
              <a:t> + </a:t>
            </a:r>
            <a:r>
              <a:rPr lang="en-US" sz="2000" dirty="0" err="1"/>
              <a:t>i</a:t>
            </a:r>
            <a:r>
              <a:rPr lang="en-US" sz="2000" dirty="0"/>
              <a:t>*c + j) = ++count;</a:t>
            </a:r>
          </a:p>
          <a:p>
            <a:r>
              <a:rPr lang="en-US" sz="2000" dirty="0"/>
              <a:t> </a:t>
            </a:r>
          </a:p>
          <a:p>
            <a:r>
              <a:rPr lang="en-US" sz="2000" dirty="0"/>
              <a:t>    for (</a:t>
            </a:r>
            <a:r>
              <a:rPr lang="en-US" sz="2000" dirty="0" err="1"/>
              <a:t>i</a:t>
            </a:r>
            <a:r>
              <a:rPr lang="en-US" sz="2000" dirty="0"/>
              <a:t> = 0; </a:t>
            </a:r>
            <a:r>
              <a:rPr lang="en-US" sz="2000" dirty="0" err="1"/>
              <a:t>i</a:t>
            </a:r>
            <a:r>
              <a:rPr lang="en-US" sz="2000" dirty="0"/>
              <a:t> &lt;  r;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</a:p>
          <a:p>
            <a:r>
              <a:rPr lang="en-US" sz="2000" dirty="0"/>
              <a:t>      for (j = 0; j &lt; c; j++)</a:t>
            </a:r>
          </a:p>
          <a:p>
            <a:r>
              <a:rPr lang="en-US" sz="2000" dirty="0"/>
              <a:t>         </a:t>
            </a:r>
            <a:r>
              <a:rPr lang="en-US" sz="2000" dirty="0" err="1"/>
              <a:t>printf</a:t>
            </a:r>
            <a:r>
              <a:rPr lang="en-US" sz="2000" dirty="0"/>
              <a:t>("%d ", *(</a:t>
            </a:r>
            <a:r>
              <a:rPr lang="en-US" sz="2000" dirty="0" err="1"/>
              <a:t>arr</a:t>
            </a:r>
            <a:r>
              <a:rPr lang="en-US" sz="2000" dirty="0"/>
              <a:t> + </a:t>
            </a:r>
            <a:r>
              <a:rPr lang="en-US" sz="2000" dirty="0" err="1"/>
              <a:t>i</a:t>
            </a:r>
            <a:r>
              <a:rPr lang="en-US" sz="2000" dirty="0"/>
              <a:t>*c + j));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</a:t>
            </a:r>
            <a:endParaRPr lang="en-US" sz="2000" dirty="0"/>
          </a:p>
          <a:p>
            <a:r>
              <a:rPr lang="en-US" sz="2000" dirty="0"/>
              <a:t>   return 0;</a:t>
            </a:r>
          </a:p>
          <a:p>
            <a:r>
              <a:rPr lang="en-US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2178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/>
              <a:t>Pointer Operations </a:t>
            </a:r>
            <a:endParaRPr lang="en-US" sz="2000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4488" indent="-344488">
              <a:defRPr/>
            </a:pPr>
            <a:r>
              <a:rPr lang="en-US" dirty="0" smtClean="0"/>
              <a:t>The valid pointer operations are </a:t>
            </a:r>
          </a:p>
          <a:p>
            <a:pPr marL="688975" lvl="1" indent="-230188">
              <a:buClr>
                <a:schemeClr val="hlink"/>
              </a:buClr>
              <a:buFont typeface="Wingdings" panose="05000000000000000000" pitchFamily="2" charset="2"/>
              <a:buAutoNum type="arabicPeriod"/>
              <a:defRPr/>
            </a:pPr>
            <a:r>
              <a:rPr lang="en-US" dirty="0" smtClean="0"/>
              <a:t>Adding or subtracting a pointer and an integer (</a:t>
            </a:r>
            <a:r>
              <a:rPr lang="en-US" b="1" dirty="0" smtClean="0"/>
              <a:t>p </a:t>
            </a:r>
            <a:r>
              <a:rPr lang="en-US" b="1" dirty="0" smtClean="0">
                <a:sym typeface="Symbol" pitchFamily="18" charset="2"/>
              </a:rPr>
              <a:t> </a:t>
            </a:r>
            <a:r>
              <a:rPr lang="en-US" b="1" dirty="0" err="1" smtClean="0">
                <a:sym typeface="Symbol" pitchFamily="18" charset="2"/>
              </a:rPr>
              <a:t>i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 marL="1018857" lvl="2" indent="-285750">
              <a:buClr>
                <a:schemeClr val="hlink"/>
              </a:buClr>
              <a:defRPr/>
            </a:pPr>
            <a:r>
              <a:rPr lang="en-US" dirty="0" smtClean="0">
                <a:sym typeface="Symbol" pitchFamily="18" charset="2"/>
              </a:rPr>
              <a:t>Meaningful in the context of array</a:t>
            </a:r>
          </a:p>
          <a:p>
            <a:pPr marL="688975" lvl="1" indent="-230188">
              <a:buClr>
                <a:schemeClr val="hlink"/>
              </a:buClr>
              <a:buFont typeface="Wingdings" panose="05000000000000000000" pitchFamily="2" charset="2"/>
              <a:buAutoNum type="arabicPeriod"/>
              <a:defRPr/>
            </a:pPr>
            <a:r>
              <a:rPr lang="en-US" dirty="0" smtClean="0"/>
              <a:t>Assignment of pointers of the </a:t>
            </a:r>
            <a:r>
              <a:rPr lang="en-US" i="1" dirty="0" smtClean="0">
                <a:solidFill>
                  <a:srgbClr val="0000FF"/>
                </a:solidFill>
                <a:latin typeface="+mj-lt"/>
              </a:rPr>
              <a:t>same type </a:t>
            </a:r>
            <a:r>
              <a:rPr lang="en-US" dirty="0" smtClean="0"/>
              <a:t>(</a:t>
            </a:r>
            <a:r>
              <a:rPr lang="en-US" b="1" dirty="0" smtClean="0"/>
              <a:t>p </a:t>
            </a:r>
            <a:r>
              <a:rPr lang="en-US" b="1" dirty="0" smtClean="0">
                <a:sym typeface="Symbol" pitchFamily="18" charset="2"/>
              </a:rPr>
              <a:t>= q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 smtClean="0"/>
          </a:p>
          <a:p>
            <a:pPr marL="688975" lvl="1" indent="-230188">
              <a:buClr>
                <a:schemeClr val="hlink"/>
              </a:buClr>
              <a:buFont typeface="Wingdings" panose="05000000000000000000" pitchFamily="2" charset="2"/>
              <a:buAutoNum type="arabicPeriod"/>
              <a:defRPr/>
            </a:pPr>
            <a:r>
              <a:rPr lang="en-US" dirty="0" smtClean="0"/>
              <a:t>Subtracting or comparing two pointers in </a:t>
            </a:r>
            <a:r>
              <a:rPr lang="en-US" i="1" dirty="0" smtClean="0">
                <a:solidFill>
                  <a:srgbClr val="0000FF"/>
                </a:solidFill>
                <a:latin typeface="+mj-lt"/>
              </a:rPr>
              <a:t>same array </a:t>
            </a:r>
            <a:r>
              <a:rPr lang="en-US" dirty="0" smtClean="0"/>
              <a:t>(</a:t>
            </a:r>
            <a:r>
              <a:rPr lang="en-US" b="1" dirty="0" smtClean="0"/>
              <a:t>p - q</a:t>
            </a:r>
            <a:r>
              <a:rPr lang="en-US" dirty="0" smtClean="0">
                <a:sym typeface="Symbol" pitchFamily="18" charset="2"/>
              </a:rPr>
              <a:t>)</a:t>
            </a:r>
          </a:p>
          <a:p>
            <a:pPr marL="1018857" lvl="2" indent="-285750">
              <a:buClr>
                <a:schemeClr val="hlink"/>
              </a:buClr>
              <a:defRPr/>
            </a:pPr>
            <a:r>
              <a:rPr lang="en-US" dirty="0">
                <a:sym typeface="Symbol" pitchFamily="18" charset="2"/>
              </a:rPr>
              <a:t>Meaningful in the context of </a:t>
            </a:r>
            <a:r>
              <a:rPr lang="en-US" dirty="0" smtClean="0">
                <a:sym typeface="Symbol" pitchFamily="18" charset="2"/>
              </a:rPr>
              <a:t>array</a:t>
            </a:r>
            <a:endParaRPr lang="en-US" dirty="0" smtClean="0"/>
          </a:p>
          <a:p>
            <a:pPr marL="688975" lvl="1" indent="-230188">
              <a:buClr>
                <a:schemeClr val="hlink"/>
              </a:buClr>
              <a:buFont typeface="Wingdings" panose="05000000000000000000" pitchFamily="2" charset="2"/>
              <a:buAutoNum type="arabicPeriod"/>
              <a:defRPr/>
            </a:pPr>
            <a:r>
              <a:rPr lang="en-US" dirty="0" smtClean="0"/>
              <a:t>Assigning or comparing to zero or NULL. (</a:t>
            </a:r>
            <a:r>
              <a:rPr lang="en-US" b="1" dirty="0" smtClean="0"/>
              <a:t>p </a:t>
            </a:r>
            <a:r>
              <a:rPr lang="en-US" b="1" dirty="0" smtClean="0">
                <a:sym typeface="Symbol" pitchFamily="18" charset="2"/>
              </a:rPr>
              <a:t>= 0 or p = NULL</a:t>
            </a:r>
            <a:r>
              <a:rPr lang="en-US" dirty="0" smtClean="0">
                <a:sym typeface="Symbol" pitchFamily="18" charset="2"/>
              </a:rPr>
              <a:t>)</a:t>
            </a:r>
            <a:endParaRPr lang="en-US" dirty="0" smtClean="0"/>
          </a:p>
          <a:p>
            <a:pPr marL="344488" indent="-344488">
              <a:defRPr/>
            </a:pPr>
            <a:r>
              <a:rPr lang="en-US" dirty="0" smtClean="0"/>
              <a:t>All other  pointer arithmetic are </a:t>
            </a:r>
            <a:r>
              <a:rPr lang="en-US" dirty="0" smtClean="0">
                <a:solidFill>
                  <a:srgbClr val="FF0000"/>
                </a:solidFill>
              </a:rPr>
              <a:t>illegal</a:t>
            </a:r>
            <a:r>
              <a:rPr lang="en-US" dirty="0" smtClean="0"/>
              <a:t>.</a:t>
            </a:r>
          </a:p>
          <a:p>
            <a:pPr marL="344488" indent="-344488"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fld id="{516BE947-13C8-47F8-AA5E-0E826E9A66DA}" type="slidenum">
              <a:rPr lang="en-US" sz="1000" b="0"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5</a:t>
            </a:fld>
            <a:endParaRPr lang="en-US" sz="1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36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dynamically allocate a 2D </a:t>
            </a:r>
            <a:r>
              <a:rPr lang="en-US" dirty="0" smtClean="0"/>
              <a:t>array?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Using a pointer to a pointer</a:t>
            </a:r>
            <a:r>
              <a:rPr lang="en-US" b="1" dirty="0" smtClean="0"/>
              <a:t>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91117" y="1132762"/>
            <a:ext cx="66464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r>
              <a:rPr lang="en-US" dirty="0"/>
              <a:t> </a:t>
            </a:r>
          </a:p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r = </a:t>
            </a:r>
            <a:r>
              <a:rPr lang="en-US" dirty="0" smtClean="0"/>
              <a:t>5, </a:t>
            </a:r>
            <a:r>
              <a:rPr lang="en-US" dirty="0"/>
              <a:t>c = </a:t>
            </a:r>
            <a:r>
              <a:rPr lang="en-US" dirty="0" smtClean="0"/>
              <a:t>7, </a:t>
            </a:r>
            <a:r>
              <a:rPr lang="en-US" dirty="0" err="1"/>
              <a:t>i</a:t>
            </a:r>
            <a:r>
              <a:rPr lang="en-US" dirty="0"/>
              <a:t>, j, count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**</a:t>
            </a:r>
            <a:r>
              <a:rPr lang="en-US" dirty="0" err="1"/>
              <a:t>arr</a:t>
            </a:r>
            <a:r>
              <a:rPr lang="en-US" dirty="0"/>
              <a:t> = (</a:t>
            </a:r>
            <a:r>
              <a:rPr lang="en-US" dirty="0" err="1"/>
              <a:t>int</a:t>
            </a:r>
            <a:r>
              <a:rPr lang="en-US" dirty="0"/>
              <a:t> **)</a:t>
            </a:r>
            <a:r>
              <a:rPr lang="en-US" dirty="0" err="1"/>
              <a:t>malloc</a:t>
            </a:r>
            <a:r>
              <a:rPr lang="en-US" dirty="0"/>
              <a:t>(r *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*));</a:t>
            </a:r>
          </a:p>
          <a:p>
            <a:r>
              <a:rPr lang="en-US" dirty="0"/>
              <a:t>    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&lt;r;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r>
              <a:rPr lang="en-US" dirty="0"/>
              <a:t>        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(</a:t>
            </a:r>
            <a:r>
              <a:rPr lang="en-US" dirty="0" err="1"/>
              <a:t>int</a:t>
            </a:r>
            <a:r>
              <a:rPr lang="en-US" dirty="0"/>
              <a:t> *)</a:t>
            </a:r>
            <a:r>
              <a:rPr lang="en-US" dirty="0" err="1"/>
              <a:t>malloc</a:t>
            </a:r>
            <a:r>
              <a:rPr lang="en-US" dirty="0"/>
              <a:t>(c *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   /* </a:t>
            </a:r>
            <a:r>
              <a:rPr lang="en-US" dirty="0"/>
              <a:t>Note that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][j] is same as *(*(</a:t>
            </a:r>
            <a:r>
              <a:rPr lang="en-US" dirty="0" err="1"/>
              <a:t>arr+i</a:t>
            </a:r>
            <a:r>
              <a:rPr lang="en-US" dirty="0"/>
              <a:t>)+j</a:t>
            </a:r>
            <a:r>
              <a:rPr lang="en-US" dirty="0" smtClean="0"/>
              <a:t>)*/</a:t>
            </a:r>
            <a:endParaRPr lang="en-US" dirty="0"/>
          </a:p>
          <a:p>
            <a:r>
              <a:rPr lang="en-US" dirty="0"/>
              <a:t>    count = 0;</a:t>
            </a:r>
          </a:p>
          <a:p>
            <a:r>
              <a:rPr lang="en-US" dirty="0"/>
              <a:t>   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 r;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r>
              <a:rPr lang="en-US" dirty="0"/>
              <a:t>      for (j = 0; j &lt; c; j++)</a:t>
            </a:r>
          </a:p>
          <a:p>
            <a:r>
              <a:rPr lang="en-US" dirty="0"/>
              <a:t>        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][j] = ++count; </a:t>
            </a:r>
          </a:p>
          <a:p>
            <a:r>
              <a:rPr lang="en-US" dirty="0"/>
              <a:t>   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 r; 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r>
              <a:rPr lang="en-US" dirty="0"/>
              <a:t>      for (j = 0; j &lt; c; j++)</a:t>
            </a:r>
          </a:p>
          <a:p>
            <a:r>
              <a:rPr lang="en-US" dirty="0"/>
              <a:t>         </a:t>
            </a:r>
            <a:r>
              <a:rPr lang="en-US" dirty="0" err="1"/>
              <a:t>printf</a:t>
            </a:r>
            <a:r>
              <a:rPr lang="en-US" dirty="0"/>
              <a:t>("%d ",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][j</a:t>
            </a:r>
            <a:r>
              <a:rPr lang="en-US" dirty="0" smtClean="0"/>
              <a:t>]);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 return </a:t>
            </a:r>
            <a:r>
              <a:rPr lang="en-US" dirty="0"/>
              <a:t>0;</a:t>
            </a:r>
          </a:p>
          <a:p>
            <a:r>
              <a:rPr lang="en-US" dirty="0"/>
              <a:t>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54" y="3139482"/>
            <a:ext cx="4943475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2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Preprocessor directive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inclusion</a:t>
            </a:r>
          </a:p>
          <a:p>
            <a:pPr lvl="1"/>
            <a:r>
              <a:rPr lang="en-US" dirty="0" smtClean="0"/>
              <a:t>#include </a:t>
            </a:r>
          </a:p>
          <a:p>
            <a:r>
              <a:rPr lang="en-US" dirty="0" smtClean="0"/>
              <a:t>Macro expansion</a:t>
            </a:r>
          </a:p>
          <a:p>
            <a:pPr lvl="1"/>
            <a:r>
              <a:rPr lang="en-US" dirty="0" smtClean="0"/>
              <a:t>#define </a:t>
            </a:r>
            <a:r>
              <a:rPr lang="en-US" i="1" dirty="0" smtClean="0"/>
              <a:t>macro-name</a:t>
            </a:r>
            <a:r>
              <a:rPr lang="en-US" dirty="0" smtClean="0"/>
              <a:t> character-sequence</a:t>
            </a:r>
          </a:p>
          <a:p>
            <a:pPr lvl="1"/>
            <a:r>
              <a:rPr lang="en-US" dirty="0" smtClean="0"/>
              <a:t>Need to use ( ) where necessary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800" y="3822985"/>
            <a:ext cx="4038600" cy="2628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4902" y="3035869"/>
            <a:ext cx="4610100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99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9847" y="1511300"/>
            <a:ext cx="10852521" cy="46609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value=%d, address=%d\n",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num[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], &amp;num[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Array elements are stored in contiguous memory location</a:t>
            </a:r>
          </a:p>
          <a:p>
            <a:r>
              <a:rPr lang="en-US" dirty="0" smtClean="0"/>
              <a:t>Address output will be in </a:t>
            </a:r>
            <a:r>
              <a:rPr lang="en-US" dirty="0" smtClean="0">
                <a:solidFill>
                  <a:srgbClr val="FF0000"/>
                </a:solidFill>
              </a:rPr>
              <a:t>hexadecimal</a:t>
            </a:r>
            <a:r>
              <a:rPr lang="en-US" dirty="0" smtClean="0"/>
              <a:t> if </a:t>
            </a:r>
            <a:r>
              <a:rPr lang="en-US" b="1" dirty="0" smtClean="0"/>
              <a:t>%p</a:t>
            </a:r>
            <a:r>
              <a:rPr lang="en-US" dirty="0" smtClean="0"/>
              <a:t> is used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96201" y="1447800"/>
            <a:ext cx="324422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  <a:p>
            <a:r>
              <a:rPr lang="en-US" dirty="0"/>
              <a:t>0. value=1, address=1638196</a:t>
            </a:r>
          </a:p>
          <a:p>
            <a:r>
              <a:rPr lang="en-US" dirty="0"/>
              <a:t>1. value=2, address=1638200</a:t>
            </a:r>
          </a:p>
          <a:p>
            <a:r>
              <a:rPr lang="en-US" dirty="0"/>
              <a:t>2. value=3, address=1638204</a:t>
            </a:r>
          </a:p>
          <a:p>
            <a:r>
              <a:rPr lang="en-US" dirty="0"/>
              <a:t>3. value=4, address=1638208</a:t>
            </a:r>
          </a:p>
          <a:p>
            <a:r>
              <a:rPr lang="en-US" dirty="0"/>
              <a:t>4. value=5, address=1638212</a:t>
            </a:r>
          </a:p>
        </p:txBody>
      </p:sp>
    </p:spTree>
    <p:extLst>
      <p:ext uri="{BB962C8B-B14F-4D97-AF65-F5344CB8AC3E}">
        <p14:creationId xmlns:p14="http://schemas.microsoft.com/office/powerpoint/2010/main" val="21189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with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Array name without index: address of the start of the array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a[5]={1,2,3,4,5};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p=a;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 %d\n",*p, *(p+1), *(p+2));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%d %d\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n",a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[0], a[1],a[2]);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* has </a:t>
            </a:r>
            <a:r>
              <a:rPr lang="en-US" dirty="0" smtClean="0">
                <a:solidFill>
                  <a:srgbClr val="FF0000"/>
                </a:solidFill>
              </a:rPr>
              <a:t>higher precedence </a:t>
            </a:r>
            <a:r>
              <a:rPr lang="en-US" dirty="0" smtClean="0"/>
              <a:t>then + so parentheses necessary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8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484632"/>
            <a:ext cx="10058400" cy="5821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/>
              <a:t>Addition/Subtraction of </a:t>
            </a:r>
            <a:r>
              <a:rPr lang="en-US" sz="3800" b="1" cap="non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3800" b="1" cap="non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800" dirty="0"/>
              <a:t>to a pointer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848" y="1143000"/>
            <a:ext cx="9369552" cy="27432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dirty="0"/>
              <a:t>Used for pointing to different elements in an </a:t>
            </a:r>
            <a:r>
              <a:rPr lang="en-US" dirty="0" smtClean="0"/>
              <a:t>array</a:t>
            </a:r>
          </a:p>
          <a:p>
            <a:r>
              <a:rPr lang="en-US" dirty="0"/>
              <a:t>Performed relative to </a:t>
            </a:r>
            <a:r>
              <a:rPr lang="en-US" dirty="0" smtClean="0"/>
              <a:t>the type </a:t>
            </a:r>
            <a:r>
              <a:rPr lang="en-US" dirty="0"/>
              <a:t>of the </a:t>
            </a:r>
            <a:r>
              <a:rPr lang="en-US" dirty="0" smtClean="0"/>
              <a:t>pointer</a:t>
            </a:r>
          </a:p>
          <a:p>
            <a:r>
              <a:rPr lang="en-US" dirty="0"/>
              <a:t>Each increment will cause the pointer to point to the next </a:t>
            </a:r>
            <a:r>
              <a:rPr lang="en-US" dirty="0" smtClean="0"/>
              <a:t>item</a:t>
            </a:r>
            <a:endParaRPr 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dirty="0"/>
              <a:t>	</a:t>
            </a:r>
            <a:r>
              <a:rPr lang="en-US" sz="20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a[6], *pa, x, </a:t>
            </a:r>
            <a:r>
              <a:rPr lang="en-US" sz="2000" b="1" dirty="0" err="1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pa = &amp;a[2];  </a:t>
            </a:r>
            <a:r>
              <a:rPr lang="en-US" sz="2000" b="1" dirty="0">
                <a:solidFill>
                  <a:srgbClr val="FF99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same as pa = a + 2;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*pa 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 pa[0]  a[2]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*(pa-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 pa[-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  a[2-i]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*(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pa+i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 pa[</a:t>
            </a:r>
            <a:r>
              <a:rPr lang="en-US" sz="20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</a:t>
            </a: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]  a[2+i]</a:t>
            </a:r>
            <a:r>
              <a:rPr lang="en-US" sz="2000" b="1" dirty="0">
                <a:solidFill>
                  <a:schemeClr val="hlink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000" b="1" dirty="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000" b="1" dirty="0">
              <a:solidFill>
                <a:schemeClr val="hlin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343401" y="5029200"/>
            <a:ext cx="671513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11270" name="Rectangle 10"/>
          <p:cNvSpPr>
            <a:spLocks noChangeArrowheads="1"/>
          </p:cNvSpPr>
          <p:nvPr/>
        </p:nvSpPr>
        <p:spPr bwMode="auto">
          <a:xfrm>
            <a:off x="4343401" y="54102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a[0]</a:t>
            </a:r>
          </a:p>
        </p:txBody>
      </p:sp>
      <p:sp>
        <p:nvSpPr>
          <p:cNvPr id="11271" name="Rectangle 12"/>
          <p:cNvSpPr>
            <a:spLocks noChangeArrowheads="1"/>
          </p:cNvSpPr>
          <p:nvPr/>
        </p:nvSpPr>
        <p:spPr bwMode="auto">
          <a:xfrm>
            <a:off x="5029201" y="5029200"/>
            <a:ext cx="671513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11272" name="Rectangle 13"/>
          <p:cNvSpPr>
            <a:spLocks noChangeArrowheads="1"/>
          </p:cNvSpPr>
          <p:nvPr/>
        </p:nvSpPr>
        <p:spPr bwMode="auto">
          <a:xfrm>
            <a:off x="5029201" y="54102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a[1]</a:t>
            </a:r>
          </a:p>
        </p:txBody>
      </p:sp>
      <p:sp>
        <p:nvSpPr>
          <p:cNvPr id="11273" name="Rectangle 14"/>
          <p:cNvSpPr>
            <a:spLocks noChangeArrowheads="1"/>
          </p:cNvSpPr>
          <p:nvPr/>
        </p:nvSpPr>
        <p:spPr bwMode="auto">
          <a:xfrm>
            <a:off x="5715001" y="5029200"/>
            <a:ext cx="671513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11274" name="Rectangle 15"/>
          <p:cNvSpPr>
            <a:spLocks noChangeArrowheads="1"/>
          </p:cNvSpPr>
          <p:nvPr/>
        </p:nvSpPr>
        <p:spPr bwMode="auto">
          <a:xfrm>
            <a:off x="5715001" y="54102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a[2]</a:t>
            </a:r>
          </a:p>
        </p:txBody>
      </p:sp>
      <p:sp>
        <p:nvSpPr>
          <p:cNvPr id="11275" name="Rectangle 16"/>
          <p:cNvSpPr>
            <a:spLocks noChangeArrowheads="1"/>
          </p:cNvSpPr>
          <p:nvPr/>
        </p:nvSpPr>
        <p:spPr bwMode="auto">
          <a:xfrm>
            <a:off x="6400801" y="5029200"/>
            <a:ext cx="671513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11276" name="Rectangle 17"/>
          <p:cNvSpPr>
            <a:spLocks noChangeArrowheads="1"/>
          </p:cNvSpPr>
          <p:nvPr/>
        </p:nvSpPr>
        <p:spPr bwMode="auto">
          <a:xfrm>
            <a:off x="6400801" y="54102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a[3]</a:t>
            </a:r>
          </a:p>
        </p:txBody>
      </p:sp>
      <p:sp>
        <p:nvSpPr>
          <p:cNvPr id="11277" name="Rectangle 18"/>
          <p:cNvSpPr>
            <a:spLocks noChangeArrowheads="1"/>
          </p:cNvSpPr>
          <p:nvPr/>
        </p:nvSpPr>
        <p:spPr bwMode="auto">
          <a:xfrm>
            <a:off x="7086601" y="5029200"/>
            <a:ext cx="671513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11278" name="Rectangle 19"/>
          <p:cNvSpPr>
            <a:spLocks noChangeArrowheads="1"/>
          </p:cNvSpPr>
          <p:nvPr/>
        </p:nvSpPr>
        <p:spPr bwMode="auto">
          <a:xfrm>
            <a:off x="7086601" y="54102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a[4]</a:t>
            </a:r>
          </a:p>
        </p:txBody>
      </p:sp>
      <p:sp>
        <p:nvSpPr>
          <p:cNvPr id="11279" name="Rectangle 20"/>
          <p:cNvSpPr>
            <a:spLocks noChangeArrowheads="1"/>
          </p:cNvSpPr>
          <p:nvPr/>
        </p:nvSpPr>
        <p:spPr bwMode="auto">
          <a:xfrm>
            <a:off x="7772401" y="5029200"/>
            <a:ext cx="671513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11280" name="Rectangle 21"/>
          <p:cNvSpPr>
            <a:spLocks noChangeArrowheads="1"/>
          </p:cNvSpPr>
          <p:nvPr/>
        </p:nvSpPr>
        <p:spPr bwMode="auto">
          <a:xfrm>
            <a:off x="7772401" y="54102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r>
              <a:rPr lang="en-US" sz="1600">
                <a:latin typeface="Courier New" panose="02070309020205020404" pitchFamily="49" charset="0"/>
              </a:rPr>
              <a:t>a[5]</a:t>
            </a:r>
          </a:p>
        </p:txBody>
      </p:sp>
      <p:sp>
        <p:nvSpPr>
          <p:cNvPr id="11281" name="Rectangle 22"/>
          <p:cNvSpPr>
            <a:spLocks noChangeArrowheads="1"/>
          </p:cNvSpPr>
          <p:nvPr/>
        </p:nvSpPr>
        <p:spPr bwMode="auto">
          <a:xfrm>
            <a:off x="3810001" y="5029200"/>
            <a:ext cx="519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a:</a:t>
            </a:r>
          </a:p>
        </p:txBody>
      </p:sp>
      <p:sp>
        <p:nvSpPr>
          <p:cNvPr id="11282" name="Rectangle 23"/>
          <p:cNvSpPr>
            <a:spLocks noChangeArrowheads="1"/>
          </p:cNvSpPr>
          <p:nvPr/>
        </p:nvSpPr>
        <p:spPr bwMode="auto">
          <a:xfrm>
            <a:off x="5653088" y="4114800"/>
            <a:ext cx="671512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algn="ctr" eaLnBrk="1" hangingPunct="1"/>
            <a:endParaRPr lang="en-US" sz="1600">
              <a:latin typeface="Courier New" panose="02070309020205020404" pitchFamily="49" charset="0"/>
            </a:endParaRPr>
          </a:p>
        </p:txBody>
      </p:sp>
      <p:sp>
        <p:nvSpPr>
          <p:cNvPr id="11283" name="Rectangle 24"/>
          <p:cNvSpPr>
            <a:spLocks noChangeArrowheads="1"/>
          </p:cNvSpPr>
          <p:nvPr/>
        </p:nvSpPr>
        <p:spPr bwMode="auto">
          <a:xfrm>
            <a:off x="5195888" y="4114800"/>
            <a:ext cx="5191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pa:</a:t>
            </a:r>
          </a:p>
        </p:txBody>
      </p:sp>
      <p:sp>
        <p:nvSpPr>
          <p:cNvPr id="11284" name="Oval 25"/>
          <p:cNvSpPr>
            <a:spLocks noChangeArrowheads="1"/>
          </p:cNvSpPr>
          <p:nvPr/>
        </p:nvSpPr>
        <p:spPr bwMode="auto">
          <a:xfrm>
            <a:off x="5949950" y="4267200"/>
            <a:ext cx="76200" cy="76200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endParaRPr lang="en-US"/>
          </a:p>
        </p:txBody>
      </p:sp>
      <p:cxnSp>
        <p:nvCxnSpPr>
          <p:cNvPr id="11285" name="AutoShape 26"/>
          <p:cNvCxnSpPr>
            <a:cxnSpLocks noChangeShapeType="1"/>
            <a:stCxn id="11284" idx="3"/>
            <a:endCxn id="11273" idx="0"/>
          </p:cNvCxnSpPr>
          <p:nvPr/>
        </p:nvCxnSpPr>
        <p:spPr bwMode="auto">
          <a:xfrm rot="16200000" flipH="1">
            <a:off x="5657851" y="4635501"/>
            <a:ext cx="696912" cy="90487"/>
          </a:xfrm>
          <a:prstGeom prst="curvedConnector3">
            <a:avLst>
              <a:gd name="adj1" fmla="val 5079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6" name="AutoShape 27"/>
          <p:cNvCxnSpPr>
            <a:cxnSpLocks noChangeShapeType="1"/>
            <a:stCxn id="11287" idx="2"/>
            <a:endCxn id="11269" idx="0"/>
          </p:cNvCxnSpPr>
          <p:nvPr/>
        </p:nvCxnSpPr>
        <p:spPr bwMode="auto">
          <a:xfrm rot="16200000" flipH="1">
            <a:off x="3994150" y="4343400"/>
            <a:ext cx="533400" cy="8382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7" name="Rectangle 28"/>
          <p:cNvSpPr>
            <a:spLocks noChangeArrowheads="1"/>
          </p:cNvSpPr>
          <p:nvPr/>
        </p:nvSpPr>
        <p:spPr bwMode="auto">
          <a:xfrm>
            <a:off x="3505201" y="41148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pa-2</a:t>
            </a:r>
          </a:p>
        </p:txBody>
      </p:sp>
      <p:cxnSp>
        <p:nvCxnSpPr>
          <p:cNvPr id="11288" name="AutoShape 29"/>
          <p:cNvCxnSpPr>
            <a:cxnSpLocks noChangeShapeType="1"/>
            <a:stCxn id="11289" idx="2"/>
            <a:endCxn id="11279" idx="0"/>
          </p:cNvCxnSpPr>
          <p:nvPr/>
        </p:nvCxnSpPr>
        <p:spPr bwMode="auto">
          <a:xfrm rot="5400000">
            <a:off x="7994650" y="4610100"/>
            <a:ext cx="533400" cy="304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9" name="Rectangle 30"/>
          <p:cNvSpPr>
            <a:spLocks noChangeArrowheads="1"/>
          </p:cNvSpPr>
          <p:nvPr/>
        </p:nvSpPr>
        <p:spPr bwMode="auto">
          <a:xfrm>
            <a:off x="8077201" y="41148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pa+3</a:t>
            </a:r>
          </a:p>
        </p:txBody>
      </p:sp>
      <p:cxnSp>
        <p:nvCxnSpPr>
          <p:cNvPr id="11290" name="AutoShape 31"/>
          <p:cNvCxnSpPr>
            <a:cxnSpLocks noChangeShapeType="1"/>
            <a:stCxn id="11291" idx="2"/>
            <a:endCxn id="11275" idx="0"/>
          </p:cNvCxnSpPr>
          <p:nvPr/>
        </p:nvCxnSpPr>
        <p:spPr bwMode="auto">
          <a:xfrm rot="5400000">
            <a:off x="6546850" y="4686300"/>
            <a:ext cx="533400" cy="152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1" name="Rectangle 32"/>
          <p:cNvSpPr>
            <a:spLocks noChangeArrowheads="1"/>
          </p:cNvSpPr>
          <p:nvPr/>
        </p:nvSpPr>
        <p:spPr bwMode="auto">
          <a:xfrm>
            <a:off x="6553201" y="41148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pa+1</a:t>
            </a:r>
          </a:p>
        </p:txBody>
      </p:sp>
      <p:cxnSp>
        <p:nvCxnSpPr>
          <p:cNvPr id="11292" name="AutoShape 33"/>
          <p:cNvCxnSpPr>
            <a:cxnSpLocks noChangeShapeType="1"/>
            <a:stCxn id="11293" idx="2"/>
            <a:endCxn id="11277" idx="0"/>
          </p:cNvCxnSpPr>
          <p:nvPr/>
        </p:nvCxnSpPr>
        <p:spPr bwMode="auto">
          <a:xfrm rot="5400000">
            <a:off x="7232650" y="4686300"/>
            <a:ext cx="533400" cy="1524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3" name="Rectangle 34"/>
          <p:cNvSpPr>
            <a:spLocks noChangeArrowheads="1"/>
          </p:cNvSpPr>
          <p:nvPr/>
        </p:nvSpPr>
        <p:spPr bwMode="auto">
          <a:xfrm>
            <a:off x="7239001" y="41148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pa+2</a:t>
            </a:r>
          </a:p>
        </p:txBody>
      </p:sp>
      <p:cxnSp>
        <p:nvCxnSpPr>
          <p:cNvPr id="11294" name="AutoShape 35"/>
          <p:cNvCxnSpPr>
            <a:cxnSpLocks noChangeShapeType="1"/>
            <a:stCxn id="11295" idx="2"/>
            <a:endCxn id="11271" idx="0"/>
          </p:cNvCxnSpPr>
          <p:nvPr/>
        </p:nvCxnSpPr>
        <p:spPr bwMode="auto">
          <a:xfrm rot="16200000" flipH="1">
            <a:off x="4756150" y="4419600"/>
            <a:ext cx="533400" cy="6858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5" name="Rectangle 36"/>
          <p:cNvSpPr>
            <a:spLocks noChangeArrowheads="1"/>
          </p:cNvSpPr>
          <p:nvPr/>
        </p:nvSpPr>
        <p:spPr bwMode="auto">
          <a:xfrm>
            <a:off x="4343401" y="4114800"/>
            <a:ext cx="6715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1600">
                <a:latin typeface="Courier New" panose="02070309020205020404" pitchFamily="49" charset="0"/>
              </a:rPr>
              <a:t>pa-1</a:t>
            </a:r>
          </a:p>
        </p:txBody>
      </p:sp>
      <p:sp>
        <p:nvSpPr>
          <p:cNvPr id="11296" name="Rectangle 41"/>
          <p:cNvSpPr>
            <a:spLocks noChangeArrowheads="1"/>
          </p:cNvSpPr>
          <p:nvPr/>
        </p:nvSpPr>
        <p:spPr bwMode="auto">
          <a:xfrm>
            <a:off x="4419601" y="5943600"/>
            <a:ext cx="34067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Garamond" panose="02020404030301010803" pitchFamily="18" charset="0"/>
                <a:cs typeface="Courier New" panose="02070309020205020404" pitchFamily="49" charset="0"/>
              </a:defRPr>
            </a:lvl9pPr>
          </a:lstStyle>
          <a:p>
            <a:pPr eaLnBrk="1" hangingPunct="1"/>
            <a:r>
              <a:rPr lang="en-US" sz="2600">
                <a:solidFill>
                  <a:schemeClr val="hlink"/>
                </a:solidFill>
                <a:cs typeface="Times New Roman" panose="02020603050405020304" pitchFamily="18" charset="0"/>
              </a:rPr>
              <a:t>pointer </a:t>
            </a:r>
            <a:r>
              <a:rPr lang="en-US" sz="2600">
                <a:solidFill>
                  <a:schemeClr val="hlink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 int</a:t>
            </a:r>
            <a:r>
              <a:rPr lang="en-US" sz="2600" b="0">
                <a:solidFill>
                  <a:schemeClr val="hlink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 </a:t>
            </a:r>
            <a:r>
              <a:rPr lang="en-US" sz="2600">
                <a:solidFill>
                  <a:schemeClr val="hlink"/>
                </a:solidFill>
                <a:cs typeface="Times New Roman" panose="02020603050405020304" pitchFamily="18" charset="0"/>
              </a:rPr>
              <a:t>pointer</a:t>
            </a:r>
          </a:p>
        </p:txBody>
      </p:sp>
    </p:spTree>
    <p:extLst>
      <p:ext uri="{BB962C8B-B14F-4D97-AF65-F5344CB8AC3E}">
        <p14:creationId xmlns:p14="http://schemas.microsoft.com/office/powerpoint/2010/main" val="28625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Increment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num[]={1, 2, 3, 4, 5};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*j;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j=&amp;num[0];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&lt;5;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("%d. value=%d\n",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*j);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j++;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201" y="1447800"/>
            <a:ext cx="12688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Output:</a:t>
            </a:r>
          </a:p>
          <a:p>
            <a:r>
              <a:rPr lang="en-US" dirty="0"/>
              <a:t>0. value=1</a:t>
            </a:r>
          </a:p>
          <a:p>
            <a:r>
              <a:rPr lang="en-US" dirty="0"/>
              <a:t>1. value=2</a:t>
            </a:r>
          </a:p>
          <a:p>
            <a:r>
              <a:rPr lang="en-US" dirty="0"/>
              <a:t>2. value=3</a:t>
            </a:r>
          </a:p>
          <a:p>
            <a:r>
              <a:rPr lang="en-US" dirty="0"/>
              <a:t>3. value=4</a:t>
            </a:r>
          </a:p>
          <a:p>
            <a:r>
              <a:rPr lang="en-US" dirty="0"/>
              <a:t>4. value=5</a:t>
            </a:r>
          </a:p>
        </p:txBody>
      </p:sp>
    </p:spTree>
    <p:extLst>
      <p:ext uri="{BB962C8B-B14F-4D97-AF65-F5344CB8AC3E}">
        <p14:creationId xmlns:p14="http://schemas.microsoft.com/office/powerpoint/2010/main" val="120793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2339</TotalTime>
  <Words>2905</Words>
  <Application>Microsoft Office PowerPoint</Application>
  <PresentationFormat>Widescreen</PresentationFormat>
  <Paragraphs>907</Paragraphs>
  <Slides>51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2" baseType="lpstr">
      <vt:lpstr>Arial</vt:lpstr>
      <vt:lpstr>Calibri</vt:lpstr>
      <vt:lpstr>Californian FB</vt:lpstr>
      <vt:lpstr>Courier New</vt:lpstr>
      <vt:lpstr>Garamond</vt:lpstr>
      <vt:lpstr>Rockwell</vt:lpstr>
      <vt:lpstr>Rockwell Condensed</vt:lpstr>
      <vt:lpstr>Symbol</vt:lpstr>
      <vt:lpstr>Times New Roman</vt:lpstr>
      <vt:lpstr>Wingdings</vt:lpstr>
      <vt:lpstr>Wood Type</vt:lpstr>
      <vt:lpstr>Pointer</vt:lpstr>
      <vt:lpstr>Pointers</vt:lpstr>
      <vt:lpstr>Pointer Examples</vt:lpstr>
      <vt:lpstr>Pointers in Function arguments</vt:lpstr>
      <vt:lpstr>Pointer Operations </vt:lpstr>
      <vt:lpstr>Pointer with Arrays</vt:lpstr>
      <vt:lpstr>Pointer with Arrays</vt:lpstr>
      <vt:lpstr>Addition/Subtraction of int to a pointer</vt:lpstr>
      <vt:lpstr>Pointer Increment </vt:lpstr>
      <vt:lpstr>Pointer Increment </vt:lpstr>
      <vt:lpstr>Pointer with Arrays</vt:lpstr>
      <vt:lpstr>Pointer with arrays</vt:lpstr>
      <vt:lpstr>Pointer Subtraction</vt:lpstr>
      <vt:lpstr>Pointer Subtraction</vt:lpstr>
      <vt:lpstr>Pointer Subtraction</vt:lpstr>
      <vt:lpstr>Passing entire array to a function</vt:lpstr>
      <vt:lpstr>Passing entire array to a function</vt:lpstr>
      <vt:lpstr>Pointers and String</vt:lpstr>
      <vt:lpstr>Pointers and String</vt:lpstr>
      <vt:lpstr>Pointer Vs Array</vt:lpstr>
      <vt:lpstr>Pointer Vs Array</vt:lpstr>
      <vt:lpstr>String Library Functions</vt:lpstr>
      <vt:lpstr>Comparing/Subtraction to Pointer</vt:lpstr>
      <vt:lpstr>Comparing/Assigning to Zero</vt:lpstr>
      <vt:lpstr>strcpy example</vt:lpstr>
      <vt:lpstr>Pointer Vs Array</vt:lpstr>
      <vt:lpstr>strcmp example</vt:lpstr>
      <vt:lpstr>multidimensional array</vt:lpstr>
      <vt:lpstr>Pointer and multidimensional array</vt:lpstr>
      <vt:lpstr>Pointer and multidimensional array</vt:lpstr>
      <vt:lpstr>Pointer and multidimensional array</vt:lpstr>
      <vt:lpstr>Pointer and multidimensional array</vt:lpstr>
      <vt:lpstr>Passing 2d array to a function</vt:lpstr>
      <vt:lpstr>Passing 2d array to a function</vt:lpstr>
      <vt:lpstr>Array of Pointers</vt:lpstr>
      <vt:lpstr>Array of Pointers</vt:lpstr>
      <vt:lpstr>Arrays of Pointers to Strings</vt:lpstr>
      <vt:lpstr>Arrays of Pointers to Strings</vt:lpstr>
      <vt:lpstr>Arrays of Pointers Vs 2d array</vt:lpstr>
      <vt:lpstr>Swapping pointers</vt:lpstr>
      <vt:lpstr>Arrays of Pointers to Strings</vt:lpstr>
      <vt:lpstr>Pointers and Arrays</vt:lpstr>
      <vt:lpstr>Multiple Indirection</vt:lpstr>
      <vt:lpstr>Pointer to void </vt:lpstr>
      <vt:lpstr>Dynamic Allocation</vt:lpstr>
      <vt:lpstr>Dynamic Allocation</vt:lpstr>
      <vt:lpstr>Dynamic Allocation</vt:lpstr>
      <vt:lpstr>Dynamic Allocation</vt:lpstr>
      <vt:lpstr>How to dynamically allocate a 2D array?</vt:lpstr>
      <vt:lpstr>How to dynamically allocate a 2D array?</vt:lpstr>
      <vt:lpstr>Preprocessor directive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</dc:title>
  <dc:creator>Muhammad Ali Nayeem</dc:creator>
  <cp:lastModifiedBy>Muhammad Ali Nayeem</cp:lastModifiedBy>
  <cp:revision>50</cp:revision>
  <dcterms:created xsi:type="dcterms:W3CDTF">2015-05-09T07:38:59Z</dcterms:created>
  <dcterms:modified xsi:type="dcterms:W3CDTF">2015-05-13T03:53:50Z</dcterms:modified>
</cp:coreProperties>
</file>