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  <p:sldId id="275" r:id="rId10"/>
    <p:sldId id="276" r:id="rId11"/>
    <p:sldId id="277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5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8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996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73200"/>
            <a:ext cx="10058400" cy="4699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8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6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6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5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7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0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64A6369-C6E7-4885-BBE4-8F23CAD1BDE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F5B2A89-0835-4087-A397-C5330DB8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0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425" y="2965450"/>
            <a:ext cx="2857500" cy="1714500"/>
          </a:xfrm>
        </p:spPr>
      </p:pic>
    </p:spTree>
    <p:extLst>
      <p:ext uri="{BB962C8B-B14F-4D97-AF65-F5344CB8AC3E}">
        <p14:creationId xmlns:p14="http://schemas.microsoft.com/office/powerpoint/2010/main" val="6702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925" y="2055812"/>
            <a:ext cx="952500" cy="3533775"/>
          </a:xfrm>
        </p:spPr>
      </p:pic>
    </p:spTree>
    <p:extLst>
      <p:ext uri="{BB962C8B-B14F-4D97-AF65-F5344CB8AC3E}">
        <p14:creationId xmlns:p14="http://schemas.microsoft.com/office/powerpoint/2010/main" val="21363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Arrays of two or more dimension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count[10][12];</a:t>
            </a:r>
          </a:p>
          <a:p>
            <a:r>
              <a:rPr lang="en-US" dirty="0" smtClean="0"/>
              <a:t>2-d array</a:t>
            </a:r>
          </a:p>
          <a:p>
            <a:pPr lvl="1"/>
            <a:r>
              <a:rPr lang="en-US" dirty="0" smtClean="0"/>
              <a:t>Actually an array </a:t>
            </a:r>
            <a:r>
              <a:rPr lang="en-US" dirty="0" smtClean="0"/>
              <a:t>of one dimensional arrays</a:t>
            </a:r>
          </a:p>
          <a:p>
            <a:pPr lvl="1"/>
            <a:r>
              <a:rPr lang="en-US" dirty="0" smtClean="0"/>
              <a:t>Easy to think in </a:t>
            </a:r>
            <a:r>
              <a:rPr lang="en-US" dirty="0" smtClean="0"/>
              <a:t>Row</a:t>
            </a:r>
            <a:r>
              <a:rPr lang="en-US" dirty="0" smtClean="0"/>
              <a:t>, column </a:t>
            </a:r>
            <a:r>
              <a:rPr lang="en-US" dirty="0" smtClean="0"/>
              <a:t>format, matrix</a:t>
            </a:r>
            <a:endParaRPr lang="en-US" dirty="0" smtClean="0"/>
          </a:p>
          <a:p>
            <a:pPr lvl="1"/>
            <a:r>
              <a:rPr lang="en-US" dirty="0" smtClean="0"/>
              <a:t>Usually accessed </a:t>
            </a:r>
            <a:r>
              <a:rPr lang="en-US" dirty="0" smtClean="0"/>
              <a:t>a row at a time from left to right</a:t>
            </a:r>
          </a:p>
          <a:p>
            <a:pPr marL="32004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24912"/>
              </p:ext>
            </p:extLst>
          </p:nvPr>
        </p:nvGraphicFramePr>
        <p:xfrm>
          <a:off x="2877402" y="4318000"/>
          <a:ext cx="542839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733"/>
                <a:gridCol w="904733"/>
                <a:gridCol w="904733"/>
                <a:gridCol w="904733"/>
                <a:gridCol w="904733"/>
                <a:gridCol w="90473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a[0][0]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a[0][1]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a[0][2]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a[0][3]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a[0][4]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a[1][0]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a[3][4]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67600" y="572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endParaRPr lang="en-US" dirty="0"/>
          </a:p>
        </p:txBody>
      </p:sp>
      <p:cxnSp>
        <p:nvCxnSpPr>
          <p:cNvPr id="9" name="Shape 8"/>
          <p:cNvCxnSpPr/>
          <p:nvPr/>
        </p:nvCxnSpPr>
        <p:spPr>
          <a:xfrm rot="16200000" flipH="1">
            <a:off x="7957066" y="5899666"/>
            <a:ext cx="3164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58201" y="6096000"/>
            <a:ext cx="16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Row subscript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10600" y="6400800"/>
            <a:ext cx="207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Column </a:t>
            </a:r>
            <a:r>
              <a:rPr lang="en-US" dirty="0"/>
              <a:t>subscript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96200" y="571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endParaRPr lang="en-US" dirty="0"/>
          </a:p>
        </p:txBody>
      </p:sp>
      <p:cxnSp>
        <p:nvCxnSpPr>
          <p:cNvPr id="16" name="Shape 15"/>
          <p:cNvCxnSpPr>
            <a:stCxn id="15" idx="2"/>
          </p:cNvCxnSpPr>
          <p:nvPr/>
        </p:nvCxnSpPr>
        <p:spPr>
          <a:xfrm rot="16200000" flipH="1">
            <a:off x="8071366" y="6013966"/>
            <a:ext cx="545068" cy="6858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9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9326"/>
          </a:xfrm>
        </p:spPr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90517" y="1752600"/>
            <a:ext cx="441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#include&lt;</a:t>
            </a:r>
            <a:r>
              <a:rPr lang="en-US" sz="2200" dirty="0" err="1"/>
              <a:t>stdio.h</a:t>
            </a:r>
            <a:r>
              <a:rPr lang="en-US" sz="2200" dirty="0" smtClean="0"/>
              <a:t>&gt;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td[4][5];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int</a:t>
            </a:r>
            <a:r>
              <a:rPr lang="en-US" sz="2200" dirty="0"/>
              <a:t> i, j;</a:t>
            </a:r>
          </a:p>
          <a:p>
            <a:pPr marL="0" indent="0">
              <a:buNone/>
            </a:pPr>
            <a:r>
              <a:rPr lang="en-US" sz="2200" dirty="0"/>
              <a:t>	for(i=0; i&lt;4; i++)</a:t>
            </a:r>
          </a:p>
          <a:p>
            <a:pPr marL="0" indent="0">
              <a:buNone/>
            </a:pPr>
            <a:r>
              <a:rPr lang="en-US" sz="2200" dirty="0"/>
              <a:t>		for(j=0; j&lt;5; j++)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/>
              <a:t>	</a:t>
            </a:r>
            <a:r>
              <a:rPr lang="en-US" sz="2200" dirty="0"/>
              <a:t>	td[i][j]=i*j;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272284" y="1581525"/>
            <a:ext cx="4800599" cy="5029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200" dirty="0"/>
              <a:t>for(i=0</a:t>
            </a:r>
            <a:r>
              <a:rPr lang="en-US" sz="2200" dirty="0"/>
              <a:t>; i&lt;4; i++)</a:t>
            </a:r>
          </a:p>
          <a:p>
            <a:pPr marL="274320" lvl="1" indent="0">
              <a:buNone/>
            </a:pPr>
            <a:r>
              <a:rPr lang="en-US" sz="2200" dirty="0"/>
              <a:t>{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	for(j=0; j&lt;5; j++)</a:t>
            </a:r>
          </a:p>
          <a:p>
            <a:pPr marL="274320" lvl="1" indent="0">
              <a:buNone/>
            </a:pPr>
            <a:r>
              <a:rPr lang="en-US" sz="2200" dirty="0"/>
              <a:t>		</a:t>
            </a:r>
            <a:r>
              <a:rPr lang="en-US" sz="2200" dirty="0" err="1"/>
              <a:t>printf</a:t>
            </a:r>
            <a:r>
              <a:rPr lang="en-US" sz="2200" dirty="0"/>
              <a:t>("%d ", td[i][j]);</a:t>
            </a:r>
          </a:p>
          <a:p>
            <a:pPr marL="274320" lvl="1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printf</a:t>
            </a:r>
            <a:r>
              <a:rPr lang="en-US" sz="2200" dirty="0"/>
              <a:t>("\n");</a:t>
            </a:r>
          </a:p>
          <a:p>
            <a:pPr marL="274320" lvl="1" indent="0">
              <a:buNone/>
            </a:pPr>
            <a:r>
              <a:rPr lang="en-US" sz="2200" dirty="0"/>
              <a:t>}</a:t>
            </a:r>
            <a:endParaRPr lang="en-US" sz="2200" dirty="0"/>
          </a:p>
          <a:p>
            <a:pPr marL="274320" lvl="1" indent="0">
              <a:buNone/>
            </a:pPr>
            <a:r>
              <a:rPr lang="en-US" sz="2200" dirty="0"/>
              <a:t>return </a:t>
            </a:r>
            <a:r>
              <a:rPr lang="en-US" sz="2200" dirty="0"/>
              <a:t>0;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50257" y="17145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53400" y="4038600"/>
            <a:ext cx="14478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Output:</a:t>
            </a:r>
          </a:p>
          <a:p>
            <a:r>
              <a:rPr lang="en-US" sz="2000" dirty="0"/>
              <a:t>0 0 0 0 0</a:t>
            </a:r>
          </a:p>
          <a:p>
            <a:r>
              <a:rPr lang="en-US" sz="2000" dirty="0"/>
              <a:t>0 1 2 3 4</a:t>
            </a:r>
          </a:p>
          <a:p>
            <a:r>
              <a:rPr lang="en-US" sz="2000" dirty="0"/>
              <a:t>0 2 4 6 8</a:t>
            </a:r>
          </a:p>
          <a:p>
            <a:r>
              <a:rPr lang="en-US" sz="2000" dirty="0"/>
              <a:t>0 3 6 9 </a:t>
            </a:r>
            <a:r>
              <a:rPr lang="en-US" sz="2000" dirty="0"/>
              <a:t>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147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30269"/>
          </a:xfrm>
        </p:spPr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514901"/>
            <a:ext cx="4754880" cy="397764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373368" y="1514901"/>
            <a:ext cx="4754880" cy="397764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r>
              <a:rPr lang="en-US" dirty="0" smtClean="0"/>
              <a:t>Specify all but the leftmost dimension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</a:t>
            </a:r>
          </a:p>
          <a:p>
            <a:pPr>
              <a:buNone/>
            </a:pPr>
            <a:r>
              <a:rPr lang="en-US" dirty="0" smtClean="0"/>
              <a:t>	1,2,3,</a:t>
            </a:r>
          </a:p>
          <a:p>
            <a:pPr>
              <a:buNone/>
            </a:pPr>
            <a:r>
              <a:rPr lang="en-US" dirty="0" smtClean="0"/>
              <a:t>	4,5,6,</a:t>
            </a:r>
          </a:p>
          <a:p>
            <a:pPr>
              <a:buNone/>
            </a:pPr>
            <a:r>
              <a:rPr lang="en-US" dirty="0" smtClean="0"/>
              <a:t>	7,8,9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880430"/>
              </p:ext>
            </p:extLst>
          </p:nvPr>
        </p:nvGraphicFramePr>
        <p:xfrm>
          <a:off x="1510352" y="4385480"/>
          <a:ext cx="4419600" cy="2291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Row no. 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Row no. 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5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</a:t>
            </a:r>
          </a:p>
          <a:p>
            <a:pPr>
              <a:buNone/>
            </a:pPr>
            <a:r>
              <a:rPr lang="en-US" dirty="0" smtClean="0"/>
              <a:t>				{1,2,3},</a:t>
            </a:r>
          </a:p>
          <a:p>
            <a:pPr>
              <a:buNone/>
            </a:pPr>
            <a:r>
              <a:rPr lang="en-US" dirty="0" smtClean="0"/>
              <a:t>				{4,5,6},</a:t>
            </a:r>
          </a:p>
          <a:p>
            <a:pPr>
              <a:buNone/>
            </a:pPr>
            <a:r>
              <a:rPr lang="en-US" dirty="0" smtClean="0"/>
              <a:t>				{7,8,9}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[3][3]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[][3] ={1,2,3,4,5,6,7,8,9};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5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[3][] ={1,2,3,4,5,6,7,8,9};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sqr</a:t>
            </a:r>
            <a:r>
              <a:rPr lang="en-US" dirty="0" smtClean="0"/>
              <a:t>[][] ={1,2,3,4,5,6,7,8,9};</a:t>
            </a:r>
          </a:p>
          <a:p>
            <a:pPr marL="514350" indent="-514350"/>
            <a:r>
              <a:rPr lang="en-US" dirty="0" smtClean="0"/>
              <a:t>This would </a:t>
            </a:r>
            <a:r>
              <a:rPr lang="en-US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work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Arrangement of 2-D array in memory</a:t>
            </a:r>
          </a:p>
          <a:p>
            <a:r>
              <a:rPr lang="en-US" dirty="0" smtClean="0"/>
              <a:t>Memory doesn’t contain row and columns</a:t>
            </a:r>
          </a:p>
          <a:p>
            <a:r>
              <a:rPr lang="en-US" dirty="0" smtClean="0"/>
              <a:t>Elements are stored in one continuous chain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69076"/>
              </p:ext>
            </p:extLst>
          </p:nvPr>
        </p:nvGraphicFramePr>
        <p:xfrm>
          <a:off x="1323837" y="4038600"/>
          <a:ext cx="847525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695"/>
                <a:gridCol w="941695"/>
                <a:gridCol w="941695"/>
                <a:gridCol w="941695"/>
                <a:gridCol w="941695"/>
                <a:gridCol w="941695"/>
                <a:gridCol w="941695"/>
                <a:gridCol w="941695"/>
                <a:gridCol w="9416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5014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5018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5022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5026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5030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5034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7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[4][2][7]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3600" y="1447800"/>
            <a:ext cx="84201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arr</a:t>
            </a:r>
            <a:r>
              <a:rPr lang="en-US" sz="1200" dirty="0" smtClean="0"/>
              <a:t>[3][3][2]={</a:t>
            </a:r>
          </a:p>
          <a:p>
            <a:pPr>
              <a:buNone/>
            </a:pPr>
            <a:r>
              <a:rPr lang="en-US" sz="1200" dirty="0" smtClean="0"/>
              <a:t>				{</a:t>
            </a:r>
          </a:p>
          <a:p>
            <a:pPr>
              <a:buNone/>
            </a:pPr>
            <a:r>
              <a:rPr lang="en-US" sz="1200" dirty="0" smtClean="0"/>
              <a:t>					{2,4},</a:t>
            </a:r>
          </a:p>
          <a:p>
            <a:pPr>
              <a:buNone/>
            </a:pPr>
            <a:r>
              <a:rPr lang="en-US" sz="1200" dirty="0" smtClean="0"/>
              <a:t>					{7,8},</a:t>
            </a:r>
          </a:p>
          <a:p>
            <a:pPr>
              <a:buNone/>
            </a:pPr>
            <a:r>
              <a:rPr lang="en-US" sz="1200" dirty="0" smtClean="0"/>
              <a:t>					{4,9} 				</a:t>
            </a:r>
          </a:p>
          <a:p>
            <a:pPr>
              <a:buNone/>
            </a:pPr>
            <a:r>
              <a:rPr lang="en-US" sz="1200" dirty="0" smtClean="0"/>
              <a:t>				},</a:t>
            </a:r>
          </a:p>
          <a:p>
            <a:pPr>
              <a:buNone/>
            </a:pPr>
            <a:r>
              <a:rPr lang="en-US" sz="1200" dirty="0" smtClean="0"/>
              <a:t>				{</a:t>
            </a:r>
          </a:p>
          <a:p>
            <a:pPr>
              <a:buNone/>
            </a:pPr>
            <a:r>
              <a:rPr lang="en-US" sz="1200" dirty="0" smtClean="0"/>
              <a:t>					{7,6},</a:t>
            </a:r>
          </a:p>
          <a:p>
            <a:pPr>
              <a:buNone/>
            </a:pPr>
            <a:r>
              <a:rPr lang="en-US" sz="1200" dirty="0" smtClean="0"/>
              <a:t>					{5,1},</a:t>
            </a:r>
          </a:p>
          <a:p>
            <a:pPr>
              <a:buNone/>
            </a:pPr>
            <a:r>
              <a:rPr lang="en-US" sz="1200" dirty="0" smtClean="0"/>
              <a:t>					{3,4} 				</a:t>
            </a:r>
          </a:p>
          <a:p>
            <a:pPr>
              <a:buNone/>
            </a:pPr>
            <a:r>
              <a:rPr lang="en-US" sz="1200" dirty="0" smtClean="0"/>
              <a:t>				},</a:t>
            </a:r>
          </a:p>
          <a:p>
            <a:pPr>
              <a:buNone/>
            </a:pPr>
            <a:r>
              <a:rPr lang="en-US" sz="1200" dirty="0" smtClean="0"/>
              <a:t>				{</a:t>
            </a:r>
          </a:p>
          <a:p>
            <a:pPr>
              <a:buNone/>
            </a:pPr>
            <a:r>
              <a:rPr lang="en-US" sz="1200" dirty="0" smtClean="0"/>
              <a:t>					{2,3},</a:t>
            </a:r>
          </a:p>
          <a:p>
            <a:pPr>
              <a:buNone/>
            </a:pPr>
            <a:r>
              <a:rPr lang="en-US" sz="1200" dirty="0" smtClean="0"/>
              <a:t>					{7,2},</a:t>
            </a:r>
          </a:p>
          <a:p>
            <a:pPr>
              <a:buNone/>
            </a:pPr>
            <a:r>
              <a:rPr lang="en-US" sz="1200" dirty="0" smtClean="0"/>
              <a:t>					{9,4} 				</a:t>
            </a:r>
          </a:p>
          <a:p>
            <a:pPr>
              <a:buNone/>
            </a:pPr>
            <a:r>
              <a:rPr lang="en-US" sz="1200" dirty="0" smtClean="0"/>
              <a:t>				}</a:t>
            </a:r>
          </a:p>
          <a:p>
            <a:pPr>
              <a:buNone/>
            </a:pPr>
            <a:r>
              <a:rPr lang="en-US" sz="1200" dirty="0" smtClean="0"/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3204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a real life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</a:t>
            </a:r>
          </a:p>
          <a:p>
            <a:pPr lvl="1"/>
            <a:r>
              <a:rPr lang="en-US" dirty="0" smtClean="0"/>
              <a:t>Takes the number of students N as input</a:t>
            </a:r>
          </a:p>
          <a:p>
            <a:pPr lvl="1"/>
            <a:r>
              <a:rPr lang="en-US" dirty="0" smtClean="0"/>
              <a:t>Takes the CT marks of  N students</a:t>
            </a:r>
          </a:p>
          <a:p>
            <a:pPr lvl="1"/>
            <a:r>
              <a:rPr lang="en-US" dirty="0" smtClean="0"/>
              <a:t>Calculates the average, minimum and maximum marks of N students</a:t>
            </a:r>
          </a:p>
          <a:p>
            <a:r>
              <a:rPr lang="en-US" dirty="0" smtClean="0"/>
              <a:t>We do not know </a:t>
            </a:r>
            <a:r>
              <a:rPr lang="en-US" dirty="0"/>
              <a:t>the number of students </a:t>
            </a:r>
            <a:r>
              <a:rPr lang="en-US" dirty="0" smtClean="0"/>
              <a:t>N when coding</a:t>
            </a:r>
          </a:p>
          <a:p>
            <a:r>
              <a:rPr lang="en-US" dirty="0" smtClean="0"/>
              <a:t>N can be very large </a:t>
            </a:r>
          </a:p>
          <a:p>
            <a:r>
              <a:rPr lang="en-US" dirty="0" smtClean="0"/>
              <a:t>Let’s think for a while…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Johra</a:t>
            </a:r>
            <a:r>
              <a:rPr lang="en-US" dirty="0"/>
              <a:t> Muhammad </a:t>
            </a:r>
            <a:r>
              <a:rPr lang="en-US" dirty="0" err="1"/>
              <a:t>Moosa</a:t>
            </a:r>
            <a:endParaRPr lang="en-US" dirty="0"/>
          </a:p>
          <a:p>
            <a:pPr lvl="1"/>
            <a:r>
              <a:rPr lang="en-US" dirty="0"/>
              <a:t>Lecturer</a:t>
            </a:r>
          </a:p>
          <a:p>
            <a:pPr lvl="1"/>
            <a:r>
              <a:rPr lang="en-US" dirty="0"/>
              <a:t>Department of Computer Science &amp; Engineering</a:t>
            </a:r>
          </a:p>
          <a:p>
            <a:pPr lvl="1"/>
            <a:r>
              <a:rPr lang="en-US" dirty="0"/>
              <a:t>Bangladesh University of Engineering &amp; 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16395"/>
            <a:ext cx="10058400" cy="899668"/>
          </a:xfrm>
        </p:spPr>
        <p:txBody>
          <a:bodyPr/>
          <a:lstStyle/>
          <a:p>
            <a:r>
              <a:rPr lang="en-US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473200"/>
            <a:ext cx="10058400" cy="408143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 collection/list of </a:t>
            </a:r>
            <a:r>
              <a:rPr lang="en-US" sz="2200" dirty="0"/>
              <a:t>variables </a:t>
            </a:r>
            <a:r>
              <a:rPr lang="en-US" sz="2200" dirty="0" smtClean="0"/>
              <a:t>of the </a:t>
            </a:r>
            <a:r>
              <a:rPr lang="en-US" sz="2200" dirty="0"/>
              <a:t>same type</a:t>
            </a:r>
          </a:p>
          <a:p>
            <a:r>
              <a:rPr lang="en-US" sz="2200" dirty="0"/>
              <a:t>Accessed through a common name</a:t>
            </a:r>
          </a:p>
          <a:p>
            <a:r>
              <a:rPr lang="en-US" sz="2200" dirty="0" smtClean="0"/>
              <a:t>Declaration</a:t>
            </a:r>
          </a:p>
          <a:p>
            <a:pPr lvl="1"/>
            <a:r>
              <a:rPr lang="en-US" dirty="0" smtClean="0"/>
              <a:t>type </a:t>
            </a:r>
            <a:r>
              <a:rPr lang="en-US" dirty="0" err="1" smtClean="0"/>
              <a:t>var_name</a:t>
            </a:r>
            <a:r>
              <a:rPr lang="en-US" dirty="0" smtClean="0"/>
              <a:t>[size];</a:t>
            </a:r>
          </a:p>
          <a:p>
            <a:pPr lvl="2"/>
            <a:r>
              <a:rPr lang="en-US" dirty="0"/>
              <a:t> The </a:t>
            </a:r>
            <a:r>
              <a:rPr lang="en-US" dirty="0" smtClean="0"/>
              <a:t>size </a:t>
            </a:r>
            <a:r>
              <a:rPr lang="en-US" dirty="0"/>
              <a:t>must be an integer constant greater than zero</a:t>
            </a:r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myarray</a:t>
            </a:r>
            <a:r>
              <a:rPr lang="en-US" dirty="0"/>
              <a:t>[20];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/>
              <a:t>m[10], a[5</a:t>
            </a:r>
            <a:r>
              <a:rPr lang="en-US" dirty="0" smtClean="0"/>
              <a:t>];</a:t>
            </a:r>
          </a:p>
          <a:p>
            <a:r>
              <a:rPr lang="en-US" dirty="0" smtClean="0"/>
              <a:t>Today we will deal with </a:t>
            </a:r>
            <a:r>
              <a:rPr lang="en-US" dirty="0" err="1" smtClean="0"/>
              <a:t>int</a:t>
            </a:r>
            <a:r>
              <a:rPr lang="en-US" dirty="0" smtClean="0"/>
              <a:t>, float, double</a:t>
            </a:r>
          </a:p>
          <a:p>
            <a:r>
              <a:rPr lang="en-US" dirty="0" smtClean="0"/>
              <a:t>Later char </a:t>
            </a:r>
            <a:r>
              <a:rPr lang="en-US" dirty="0" err="1" smtClean="0"/>
              <a:t>inshaAllah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57339"/>
            <a:ext cx="10058400" cy="899668"/>
          </a:xfrm>
        </p:spPr>
        <p:txBody>
          <a:bodyPr/>
          <a:lstStyle/>
          <a:p>
            <a:r>
              <a:rPr lang="en-US" dirty="0" smtClean="0"/>
              <a:t>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473200"/>
            <a:ext cx="10058400" cy="514596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Accessed </a:t>
            </a:r>
            <a:r>
              <a:rPr lang="en-US" sz="2200" dirty="0"/>
              <a:t>by indexing</a:t>
            </a:r>
          </a:p>
          <a:p>
            <a:pPr lvl="1"/>
            <a:r>
              <a:rPr lang="en-US" dirty="0"/>
              <a:t>Known as subscript</a:t>
            </a:r>
          </a:p>
          <a:p>
            <a:pPr lvl="1"/>
            <a:r>
              <a:rPr lang="en-US" dirty="0"/>
              <a:t>Can be any valid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/>
              <a:t> expression</a:t>
            </a:r>
            <a:endParaRPr lang="en-US" dirty="0"/>
          </a:p>
          <a:p>
            <a:pPr lvl="1"/>
            <a:r>
              <a:rPr lang="en-US" dirty="0"/>
              <a:t>Begin at 0</a:t>
            </a:r>
          </a:p>
          <a:p>
            <a:pPr lvl="1"/>
            <a:r>
              <a:rPr lang="en-US" dirty="0" err="1"/>
              <a:t>myarray</a:t>
            </a:r>
            <a:r>
              <a:rPr lang="en-US" dirty="0"/>
              <a:t>[1] :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element</a:t>
            </a:r>
          </a:p>
          <a:p>
            <a:r>
              <a:rPr lang="en-US" sz="2200" dirty="0"/>
              <a:t>Array elements are stored in contiguous memory location</a:t>
            </a:r>
          </a:p>
          <a:p>
            <a:pPr lvl="1"/>
            <a:r>
              <a:rPr lang="en-US" sz="1800" dirty="0"/>
              <a:t>The lowest address corresponds to the first element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7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err="1"/>
              <a:t>int</a:t>
            </a:r>
            <a:r>
              <a:rPr lang="en-US" sz="2200" dirty="0"/>
              <a:t> n[6]={48, 53, 26,71, 9, 12};</a:t>
            </a:r>
          </a:p>
          <a:p>
            <a:r>
              <a:rPr lang="en-US" sz="2200" dirty="0"/>
              <a:t>float </a:t>
            </a:r>
            <a:r>
              <a:rPr lang="en-US" sz="2200" dirty="0"/>
              <a:t>n</a:t>
            </a:r>
            <a:r>
              <a:rPr lang="en-US" sz="2200" dirty="0"/>
              <a:t>[]={3.1, -5, 2.5, 17.4, 29};</a:t>
            </a:r>
          </a:p>
          <a:p>
            <a:pPr lvl="1"/>
            <a:r>
              <a:rPr lang="en-US" dirty="0"/>
              <a:t>Array dimension optional</a:t>
            </a:r>
            <a:endParaRPr lang="en-US" dirty="0"/>
          </a:p>
          <a:p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324600" y="1447800"/>
          <a:ext cx="3886200" cy="365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2493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591300" y="1925780"/>
          <a:ext cx="3238500" cy="37930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</a:tblGrid>
              <a:tr h="3793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sz="1800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3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a[5];</a:t>
            </a:r>
          </a:p>
          <a:p>
            <a:pPr marL="0" indent="0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i=0; i&lt;5; i++) a[i]=i;</a:t>
            </a:r>
          </a:p>
          <a:p>
            <a:r>
              <a:rPr lang="en-US" dirty="0" smtClean="0"/>
              <a:t>After the declaration</a:t>
            </a:r>
          </a:p>
          <a:p>
            <a:pPr marL="274320" lvl="1" indent="0">
              <a:buNone/>
            </a:pPr>
            <a:r>
              <a:rPr lang="en-US" dirty="0"/>
              <a:t>2</a:t>
            </a:r>
            <a:r>
              <a:rPr lang="en-US" dirty="0" smtClean="0"/>
              <a:t>0 </a:t>
            </a:r>
            <a:r>
              <a:rPr lang="en-US" dirty="0"/>
              <a:t>bytes get reserved in memory</a:t>
            </a:r>
          </a:p>
          <a:p>
            <a:pPr lvl="1"/>
            <a:r>
              <a:rPr lang="en-US" dirty="0"/>
              <a:t>Each integer </a:t>
            </a:r>
            <a:r>
              <a:rPr lang="en-US" dirty="0" smtClean="0"/>
              <a:t>4 </a:t>
            </a:r>
            <a:r>
              <a:rPr lang="en-US" dirty="0"/>
              <a:t>bytes long</a:t>
            </a:r>
          </a:p>
          <a:p>
            <a:pPr lvl="1"/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369865"/>
              </p:ext>
            </p:extLst>
          </p:nvPr>
        </p:nvGraphicFramePr>
        <p:xfrm>
          <a:off x="2141562" y="3865728"/>
          <a:ext cx="7302690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17115"/>
                <a:gridCol w="1217115"/>
                <a:gridCol w="1217115"/>
                <a:gridCol w="1217115"/>
                <a:gridCol w="1217115"/>
                <a:gridCol w="121711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a[2]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a[3]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a[4]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4002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4006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4014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4018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5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Array </a:t>
            </a:r>
            <a:r>
              <a:rPr lang="en-US" dirty="0" smtClean="0"/>
              <a:t>element Can </a:t>
            </a:r>
            <a:r>
              <a:rPr lang="en-US" dirty="0"/>
              <a:t>be used anywhere a variable/constant </a:t>
            </a:r>
            <a:r>
              <a:rPr lang="en-US" dirty="0"/>
              <a:t>can</a:t>
            </a:r>
          </a:p>
          <a:p>
            <a:pPr marL="274320" lvl="1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a[5];</a:t>
            </a:r>
          </a:p>
          <a:p>
            <a:pPr marL="274320" lvl="1" indent="0">
              <a:buNone/>
            </a:pPr>
            <a:r>
              <a:rPr lang="en-US" sz="1800" dirty="0"/>
              <a:t>for(</a:t>
            </a:r>
            <a:r>
              <a:rPr lang="en-US" sz="1800" dirty="0" err="1"/>
              <a:t>int</a:t>
            </a:r>
            <a:r>
              <a:rPr lang="en-US" sz="1800" dirty="0"/>
              <a:t> i=0; i&lt;5; i++) </a:t>
            </a:r>
            <a:r>
              <a:rPr lang="en-US" sz="1800" dirty="0" err="1"/>
              <a:t>scanf</a:t>
            </a:r>
            <a:r>
              <a:rPr lang="en-US" sz="1800" dirty="0"/>
              <a:t>(</a:t>
            </a:r>
            <a:r>
              <a:rPr lang="en-US" sz="1800" dirty="0"/>
              <a:t>"%d", </a:t>
            </a:r>
            <a:r>
              <a:rPr lang="en-US" sz="1800" dirty="0"/>
              <a:t>&amp;a[i]);</a:t>
            </a:r>
          </a:p>
          <a:p>
            <a:r>
              <a:rPr lang="en-US" dirty="0"/>
              <a:t>C </a:t>
            </a:r>
            <a:r>
              <a:rPr lang="en-US" dirty="0" smtClean="0"/>
              <a:t>compiler does </a:t>
            </a:r>
            <a:r>
              <a:rPr lang="en-US" dirty="0"/>
              <a:t>not perform any bound checking on array </a:t>
            </a:r>
            <a:r>
              <a:rPr lang="en-US" dirty="0" smtClean="0"/>
              <a:t>index</a:t>
            </a:r>
          </a:p>
          <a:p>
            <a:r>
              <a:rPr lang="en-US" dirty="0" smtClean="0"/>
              <a:t>It is </a:t>
            </a:r>
            <a:r>
              <a:rPr lang="en-US" dirty="0"/>
              <a:t>programmer’s </a:t>
            </a:r>
            <a:r>
              <a:rPr lang="en-US" dirty="0" smtClean="0"/>
              <a:t>duty</a:t>
            </a:r>
          </a:p>
          <a:p>
            <a:r>
              <a:rPr lang="en-US" dirty="0"/>
              <a:t>Data entered with a subscript exceeding the array size will lead to unpredictable results</a:t>
            </a:r>
          </a:p>
          <a:p>
            <a:r>
              <a:rPr lang="en-US" dirty="0"/>
              <a:t>Program may crash</a:t>
            </a:r>
            <a:endParaRPr lang="en-US" dirty="0"/>
          </a:p>
          <a:p>
            <a:pPr marL="274320" lvl="1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a[5];</a:t>
            </a:r>
          </a:p>
          <a:p>
            <a:pPr marL="274320" lvl="1" indent="0">
              <a:buNone/>
            </a:pPr>
            <a:r>
              <a:rPr lang="en-US" sz="1800" dirty="0"/>
              <a:t>for(</a:t>
            </a:r>
            <a:r>
              <a:rPr lang="en-US" sz="1800" dirty="0" err="1"/>
              <a:t>int</a:t>
            </a:r>
            <a:r>
              <a:rPr lang="en-US" sz="1800" dirty="0"/>
              <a:t> i=0; i&lt;5; i++) a[i]=i</a:t>
            </a:r>
            <a:r>
              <a:rPr lang="en-US" sz="1800" dirty="0" smtClean="0"/>
              <a:t>;</a:t>
            </a:r>
          </a:p>
          <a:p>
            <a:pPr marL="274320" lvl="1" indent="0">
              <a:buNone/>
            </a:pPr>
            <a:r>
              <a:rPr lang="en-US" sz="1800" dirty="0" err="1"/>
              <a:t>printf</a:t>
            </a:r>
            <a:r>
              <a:rPr lang="en-US" sz="1800" dirty="0" smtClean="0"/>
              <a:t>("%</a:t>
            </a:r>
            <a:r>
              <a:rPr lang="en-US" sz="1800" dirty="0"/>
              <a:t>d\n", </a:t>
            </a:r>
            <a:r>
              <a:rPr lang="en-US" sz="1800" dirty="0" smtClean="0"/>
              <a:t>a[10]);//a[5]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0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is not possible to assign one entire array to other array</a:t>
            </a:r>
          </a:p>
          <a:p>
            <a:pPr marL="0" indent="0">
              <a:buNone/>
            </a:pPr>
            <a:r>
              <a:rPr lang="en-US" sz="2800" dirty="0" err="1"/>
              <a:t>int</a:t>
            </a:r>
            <a:r>
              <a:rPr lang="en-US" sz="2800" dirty="0"/>
              <a:t> a1[5], a2[5];</a:t>
            </a:r>
          </a:p>
          <a:p>
            <a:pPr marL="0" indent="0">
              <a:buNone/>
            </a:pPr>
            <a:r>
              <a:rPr lang="en-US" sz="2800" dirty="0"/>
              <a:t>a1=a2; //not possible</a:t>
            </a:r>
          </a:p>
          <a:p>
            <a:r>
              <a:rPr lang="en-US" sz="2800" dirty="0"/>
              <a:t>Need to copy explicitly</a:t>
            </a:r>
          </a:p>
          <a:p>
            <a:pPr marL="0" indent="0">
              <a:buNone/>
            </a:pPr>
            <a:r>
              <a:rPr lang="en-US" sz="2800" dirty="0"/>
              <a:t>for(</a:t>
            </a:r>
            <a:r>
              <a:rPr lang="en-US" sz="2800" dirty="0" err="1"/>
              <a:t>int</a:t>
            </a:r>
            <a:r>
              <a:rPr lang="en-US" sz="2800" dirty="0"/>
              <a:t> i=0; i&lt;5; i++) </a:t>
            </a:r>
            <a:r>
              <a:rPr lang="en-US" sz="2800" dirty="0"/>
              <a:t>a1[i]=a2[i];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773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Sieve of Eratosthenes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310" y="2115403"/>
            <a:ext cx="8066864" cy="242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1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224</TotalTime>
  <Words>696</Words>
  <Application>Microsoft Office PowerPoint</Application>
  <PresentationFormat>Widescreen</PresentationFormat>
  <Paragraphs>234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Rockwell</vt:lpstr>
      <vt:lpstr>Rockwell Condensed</vt:lpstr>
      <vt:lpstr>Wingdings</vt:lpstr>
      <vt:lpstr>Wood Type</vt:lpstr>
      <vt:lpstr>array</vt:lpstr>
      <vt:lpstr>Consider a real life problem</vt:lpstr>
      <vt:lpstr>Array</vt:lpstr>
      <vt:lpstr>Array</vt:lpstr>
      <vt:lpstr>Initialization</vt:lpstr>
      <vt:lpstr>Memory layout</vt:lpstr>
      <vt:lpstr>Some important notes</vt:lpstr>
      <vt:lpstr>Array copy</vt:lpstr>
      <vt:lpstr>The Sieve of Eratosthenes</vt:lpstr>
      <vt:lpstr>Bubble Sort</vt:lpstr>
      <vt:lpstr>Selection Sort</vt:lpstr>
      <vt:lpstr>Multidimensional array</vt:lpstr>
      <vt:lpstr>Multidimensional array</vt:lpstr>
      <vt:lpstr>Multidimensional array</vt:lpstr>
      <vt:lpstr>Multidimensional array</vt:lpstr>
      <vt:lpstr>Multidimensional array</vt:lpstr>
      <vt:lpstr>Memory layout</vt:lpstr>
      <vt:lpstr>Multidimensional array</vt:lpstr>
      <vt:lpstr>Multidimensional array</vt:lpstr>
      <vt:lpstr>Thanks 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</dc:title>
  <dc:creator>Muhammad Ali Nayeem</dc:creator>
  <cp:lastModifiedBy>Muhammad Ali Nayeem</cp:lastModifiedBy>
  <cp:revision>10</cp:revision>
  <dcterms:created xsi:type="dcterms:W3CDTF">2015-05-05T00:12:59Z</dcterms:created>
  <dcterms:modified xsi:type="dcterms:W3CDTF">2015-05-05T03:57:51Z</dcterms:modified>
</cp:coreProperties>
</file>