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73" r:id="rId15"/>
    <p:sldId id="270" r:id="rId16"/>
    <p:sldId id="271" r:id="rId17"/>
    <p:sldId id="272" r:id="rId18"/>
    <p:sldId id="276" r:id="rId19"/>
    <p:sldId id="274" r:id="rId20"/>
    <p:sldId id="277" r:id="rId21"/>
    <p:sldId id="278" r:id="rId22"/>
    <p:sldId id="280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48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4299698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AC08-EE7E-4856-8458-6FE744199328}" type="datetimeFigureOut">
              <a:rPr lang="en-US" smtClean="0"/>
              <a:t>26/5/2015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4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7B6EC9D-16CB-4C39-B68F-632C6580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2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AC08-EE7E-4856-8458-6FE744199328}" type="datetimeFigureOut">
              <a:rPr lang="en-US" smtClean="0"/>
              <a:t>26/5/2015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C9D-16CB-4C39-B68F-632C6580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9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1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AC08-EE7E-4856-8458-6FE744199328}" type="datetimeFigureOut">
              <a:rPr lang="en-US" smtClean="0"/>
              <a:t>26/5/2015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C9D-16CB-4C39-B68F-632C6580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77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511300"/>
            <a:ext cx="10058400" cy="46609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AC08-EE7E-4856-8458-6FE744199328}" type="datetimeFigureOut">
              <a:rPr lang="en-US" smtClean="0"/>
              <a:t>26/5/2015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C9D-16CB-4C39-B68F-632C6580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6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5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8" y="6272786"/>
            <a:ext cx="2644309" cy="365125"/>
          </a:xfrm>
        </p:spPr>
        <p:txBody>
          <a:bodyPr/>
          <a:lstStyle/>
          <a:p>
            <a:fld id="{7D43AC08-EE7E-4856-8458-6FE744199328}" type="datetimeFigureOut">
              <a:rPr lang="en-US" smtClean="0"/>
              <a:t>26/5/2015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6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1" y="2506133"/>
            <a:ext cx="1188299" cy="720332"/>
          </a:xfrm>
        </p:spPr>
        <p:txBody>
          <a:bodyPr/>
          <a:lstStyle>
            <a:lvl1pPr>
              <a:defRPr sz="2800"/>
            </a:lvl1pPr>
          </a:lstStyle>
          <a:p>
            <a:fld id="{57B6EC9D-16CB-4C39-B68F-632C6580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9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AC08-EE7E-4856-8458-6FE744199328}" type="datetimeFigureOut">
              <a:rPr lang="en-US" smtClean="0"/>
              <a:t>26/5/2015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C9D-16CB-4C39-B68F-632C6580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1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AC08-EE7E-4856-8458-6FE744199328}" type="datetimeFigureOut">
              <a:rPr lang="en-US" smtClean="0"/>
              <a:t>26/5/2015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C9D-16CB-4C39-B68F-632C6580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AC08-EE7E-4856-8458-6FE744199328}" type="datetimeFigureOut">
              <a:rPr lang="en-US" smtClean="0"/>
              <a:t>26/5/2015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C9D-16CB-4C39-B68F-632C6580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AC08-EE7E-4856-8458-6FE744199328}" type="datetimeFigureOut">
              <a:rPr lang="en-US" smtClean="0"/>
              <a:t>26/5/2015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C9D-16CB-4C39-B68F-632C6580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AC08-EE7E-4856-8458-6FE744199328}" type="datetimeFigureOut">
              <a:rPr lang="en-US" smtClean="0"/>
              <a:t>26/5/2015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C9D-16CB-4C39-B68F-632C6580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3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AC08-EE7E-4856-8458-6FE744199328}" type="datetimeFigureOut">
              <a:rPr lang="en-US" smtClean="0"/>
              <a:t>26/5/2015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C9D-16CB-4C39-B68F-632C6580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6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D43AC08-EE7E-4856-8458-6FE744199328}" type="datetimeFigureOut">
              <a:rPr lang="en-US" smtClean="0"/>
              <a:t>26/5/2015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6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6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7B6EC9D-16CB-4C39-B68F-632C6580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1" y="1432223"/>
            <a:ext cx="10044071" cy="3035808"/>
          </a:xfrm>
        </p:spPr>
        <p:txBody>
          <a:bodyPr/>
          <a:lstStyle/>
          <a:p>
            <a:r>
              <a:rPr lang="en-US" dirty="0" smtClean="0"/>
              <a:t>object oriented programming with </a:t>
            </a:r>
            <a:br>
              <a:rPr lang="en-US" dirty="0" smtClean="0"/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dirty="0" smtClean="0"/>
              <a:t>++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776717"/>
            <a:ext cx="7891272" cy="750492"/>
          </a:xfrm>
        </p:spPr>
        <p:txBody>
          <a:bodyPr/>
          <a:lstStyle/>
          <a:p>
            <a:r>
              <a:rPr lang="en-US" dirty="0" smtClean="0"/>
              <a:t>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Let’s start learning</a:t>
            </a:r>
            <a:br>
              <a:rPr lang="en-US" dirty="0" smtClean="0"/>
            </a:br>
            <a:r>
              <a:rPr lang="en-US" dirty="0" smtClean="0"/>
              <a:t>C++ right now!!!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important feature of C++</a:t>
            </a:r>
          </a:p>
          <a:p>
            <a:r>
              <a:rPr lang="en-US" dirty="0"/>
              <a:t>Extension of </a:t>
            </a:r>
            <a:r>
              <a:rPr lang="en-US" dirty="0" smtClean="0">
                <a:solidFill>
                  <a:srgbClr val="FF0000"/>
                </a:solidFill>
              </a:rPr>
              <a:t>structure</a:t>
            </a:r>
            <a:r>
              <a:rPr lang="en-US" dirty="0" smtClean="0"/>
              <a:t> in C</a:t>
            </a:r>
          </a:p>
          <a:p>
            <a:r>
              <a:rPr lang="en-US" dirty="0" smtClean="0"/>
              <a:t>Combines related </a:t>
            </a:r>
            <a:r>
              <a:rPr lang="en-US" dirty="0">
                <a:solidFill>
                  <a:srgbClr val="FF0000"/>
                </a:solidFill>
              </a:rPr>
              <a:t>data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functions</a:t>
            </a:r>
            <a:r>
              <a:rPr lang="en-US" dirty="0"/>
              <a:t> </a:t>
            </a:r>
            <a:r>
              <a:rPr lang="en-US" dirty="0" smtClean="0"/>
              <a:t>together</a:t>
            </a:r>
          </a:p>
          <a:p>
            <a:r>
              <a:rPr lang="en-US" dirty="0" smtClean="0"/>
              <a:t>Class definition has 2 parts</a:t>
            </a:r>
          </a:p>
          <a:p>
            <a:pPr lvl="1"/>
            <a:r>
              <a:rPr lang="en-US" dirty="0" smtClean="0"/>
              <a:t>Class declaration</a:t>
            </a:r>
          </a:p>
          <a:p>
            <a:pPr lvl="1"/>
            <a:r>
              <a:rPr lang="en-US" dirty="0" smtClean="0"/>
              <a:t>Member function definition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</a:t>
            </a:r>
            <a:r>
              <a:rPr lang="en-US" dirty="0" smtClean="0"/>
              <a:t>declaration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1511299"/>
            <a:ext cx="8688301" cy="4778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902" y="65146"/>
            <a:ext cx="4529473" cy="27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253" y="2217421"/>
            <a:ext cx="7421748" cy="4640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Encapsulation/data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50" y="1511301"/>
            <a:ext cx="6299943" cy="4660900"/>
          </a:xfrm>
        </p:spPr>
        <p:txBody>
          <a:bodyPr>
            <a:normAutofit/>
          </a:bodyPr>
          <a:lstStyle/>
          <a:p>
            <a:r>
              <a:rPr lang="en-US" dirty="0" smtClean="0"/>
              <a:t>A key feature OOP</a:t>
            </a:r>
          </a:p>
          <a:p>
            <a:r>
              <a:rPr lang="en-US" dirty="0" smtClean="0"/>
              <a:t>Data </a:t>
            </a:r>
            <a:r>
              <a:rPr lang="en-US" dirty="0"/>
              <a:t>is concealed </a:t>
            </a:r>
            <a:r>
              <a:rPr lang="en-US" dirty="0" smtClean="0"/>
              <a:t>inside a </a:t>
            </a:r>
            <a:r>
              <a:rPr lang="en-US" dirty="0"/>
              <a:t>class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cannot be </a:t>
            </a:r>
            <a:r>
              <a:rPr lang="en-US" dirty="0" smtClean="0"/>
              <a:t>modified mistakenly </a:t>
            </a:r>
            <a:r>
              <a:rPr lang="en-US" dirty="0"/>
              <a:t>by functions outside the </a:t>
            </a:r>
            <a:r>
              <a:rPr lang="en-US" dirty="0" smtClean="0"/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40905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04" y="1774207"/>
            <a:ext cx="5504597" cy="3441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Encapsulation/data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50" y="1511301"/>
            <a:ext cx="6299943" cy="4660900"/>
          </a:xfrm>
        </p:spPr>
        <p:txBody>
          <a:bodyPr>
            <a:normAutofit/>
          </a:bodyPr>
          <a:lstStyle/>
          <a:p>
            <a:r>
              <a:rPr lang="en-US" dirty="0" smtClean="0"/>
              <a:t>The primary mechanism </a:t>
            </a:r>
            <a:r>
              <a:rPr lang="en-US" dirty="0"/>
              <a:t>for hiding data is to put it in a class and make it </a:t>
            </a:r>
            <a:r>
              <a:rPr lang="en-US" dirty="0" smtClean="0">
                <a:solidFill>
                  <a:srgbClr val="FF0000"/>
                </a:solidFill>
              </a:rPr>
              <a:t>private</a:t>
            </a:r>
          </a:p>
          <a:p>
            <a:r>
              <a:rPr lang="en-US" dirty="0" smtClean="0"/>
              <a:t>The </a:t>
            </a:r>
            <a:r>
              <a:rPr lang="en-US" dirty="0"/>
              <a:t>keywords </a:t>
            </a:r>
            <a:r>
              <a:rPr lang="en-US" b="1" dirty="0">
                <a:solidFill>
                  <a:srgbClr val="FF0000"/>
                </a:solidFill>
              </a:rPr>
              <a:t>private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/>
              <a:t>public </a:t>
            </a:r>
            <a:r>
              <a:rPr lang="en-US" dirty="0"/>
              <a:t>are called </a:t>
            </a:r>
            <a:r>
              <a:rPr lang="en-US" dirty="0" smtClean="0"/>
              <a:t>visibility labels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Private</a:t>
            </a:r>
            <a:r>
              <a:rPr lang="en-US" dirty="0"/>
              <a:t> data and functions can only be accessed from within the class itself</a:t>
            </a:r>
          </a:p>
          <a:p>
            <a:pPr lvl="1"/>
            <a:r>
              <a:rPr lang="en-US" dirty="0"/>
              <a:t>Public data and functions are accessible outside the </a:t>
            </a:r>
            <a:r>
              <a:rPr lang="en-US" dirty="0" smtClean="0"/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1052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 function </a:t>
            </a:r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511301"/>
            <a:ext cx="6395477" cy="4660900"/>
          </a:xfrm>
        </p:spPr>
        <p:txBody>
          <a:bodyPr/>
          <a:lstStyle/>
          <a:p>
            <a:r>
              <a:rPr lang="en-US" dirty="0"/>
              <a:t>Inside class </a:t>
            </a:r>
            <a:r>
              <a:rPr lang="en-US" dirty="0" smtClean="0"/>
              <a:t>definition</a:t>
            </a:r>
          </a:p>
          <a:p>
            <a:r>
              <a:rPr lang="en-US" dirty="0" smtClean="0"/>
              <a:t>Outside </a:t>
            </a:r>
            <a:r>
              <a:rPr lang="en-US" dirty="0"/>
              <a:t>class definition using scope resolution operator (::)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6" y="3019410"/>
            <a:ext cx="5983012" cy="203166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815453" y="1255593"/>
            <a:ext cx="5376548" cy="4916606"/>
            <a:chOff x="6815452" y="1255593"/>
            <a:chExt cx="5376548" cy="49166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5452" y="1255593"/>
              <a:ext cx="5376548" cy="491660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888405" y="4435523"/>
              <a:ext cx="4303595" cy="12311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r>
                <a:rPr lang="en-US" sz="2000" dirty="0"/>
                <a:t> </a:t>
              </a:r>
              <a:r>
                <a:rPr lang="en-US" sz="2800" dirty="0" err="1">
                  <a:solidFill>
                    <a:srgbClr val="0070C0"/>
                  </a:solidFill>
                </a:rPr>
                <a:t>printf</a:t>
              </a:r>
              <a:r>
                <a:rPr lang="en-US" sz="2800" dirty="0">
                  <a:solidFill>
                    <a:srgbClr val="0070C0"/>
                  </a:solidFill>
                </a:rPr>
                <a:t>(“%d %</a:t>
              </a:r>
              <a:r>
                <a:rPr lang="en-US" sz="2800" dirty="0" err="1">
                  <a:solidFill>
                    <a:srgbClr val="0070C0"/>
                  </a:solidFill>
                </a:rPr>
                <a:t>f”,number</a:t>
              </a:r>
              <a:r>
                <a:rPr lang="en-US" sz="2800" dirty="0">
                  <a:solidFill>
                    <a:srgbClr val="0070C0"/>
                  </a:solidFill>
                </a:rPr>
                <a:t>, 			cost);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42" y="5000260"/>
            <a:ext cx="47148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9" y="1511301"/>
            <a:ext cx="5713089" cy="4660900"/>
          </a:xfrm>
        </p:spPr>
        <p:txBody>
          <a:bodyPr/>
          <a:lstStyle/>
          <a:p>
            <a:r>
              <a:rPr lang="en-US" dirty="0" smtClean="0"/>
              <a:t>Class is a used defined type</a:t>
            </a:r>
          </a:p>
          <a:p>
            <a:r>
              <a:rPr lang="en-US" dirty="0"/>
              <a:t>For utilizing the defined class, we need variables of the class type </a:t>
            </a:r>
            <a:r>
              <a:rPr lang="en-US" dirty="0" smtClean="0"/>
              <a:t>as: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smallobj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s1,s2;  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//like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smtClean="0"/>
              <a:t>In C++ class variables are known as </a:t>
            </a:r>
            <a:r>
              <a:rPr lang="en-US" dirty="0" smtClean="0">
                <a:solidFill>
                  <a:srgbClr val="FF0000"/>
                </a:solidFill>
              </a:rPr>
              <a:t>objects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666" y="1535373"/>
            <a:ext cx="5773335" cy="53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 for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9" y="1511301"/>
            <a:ext cx="4675859" cy="4660900"/>
          </a:xfrm>
        </p:spPr>
        <p:txBody>
          <a:bodyPr/>
          <a:lstStyle/>
          <a:p>
            <a:r>
              <a:rPr lang="en-US" dirty="0" smtClean="0"/>
              <a:t>member </a:t>
            </a:r>
            <a:r>
              <a:rPr lang="en-US" dirty="0">
                <a:solidFill>
                  <a:srgbClr val="FF0000"/>
                </a:solidFill>
              </a:rPr>
              <a:t>functions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created and </a:t>
            </a:r>
            <a:r>
              <a:rPr lang="en-US" dirty="0" smtClean="0"/>
              <a:t>stored in memory only once </a:t>
            </a:r>
            <a:r>
              <a:rPr lang="en-US" dirty="0"/>
              <a:t>when the </a:t>
            </a:r>
            <a:r>
              <a:rPr lang="en-US" dirty="0">
                <a:solidFill>
                  <a:srgbClr val="FF0000"/>
                </a:solidFill>
              </a:rPr>
              <a:t>class</a:t>
            </a:r>
            <a:r>
              <a:rPr lang="en-US" dirty="0"/>
              <a:t> is </a:t>
            </a:r>
            <a:r>
              <a:rPr lang="en-US" dirty="0" smtClean="0">
                <a:solidFill>
                  <a:srgbClr val="FF0000"/>
                </a:solidFill>
              </a:rPr>
              <a:t>defined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Shared</a:t>
            </a:r>
            <a:r>
              <a:rPr lang="en-US" dirty="0" smtClean="0"/>
              <a:t> by </a:t>
            </a:r>
            <a:r>
              <a:rPr lang="en-US" dirty="0"/>
              <a:t>all the objects related to that </a:t>
            </a:r>
            <a:r>
              <a:rPr lang="en-US" dirty="0" smtClean="0"/>
              <a:t>class</a:t>
            </a:r>
          </a:p>
          <a:p>
            <a:r>
              <a:rPr lang="en-US" dirty="0"/>
              <a:t>Memory space is allocated separately to each object for their data </a:t>
            </a:r>
            <a:r>
              <a:rPr lang="en-US" dirty="0" smtClean="0"/>
              <a:t>members</a:t>
            </a:r>
          </a:p>
          <a:p>
            <a:pPr lvl="1"/>
            <a:r>
              <a:rPr lang="en-US" dirty="0" smtClean="0"/>
              <a:t>Member </a:t>
            </a:r>
            <a:r>
              <a:rPr lang="en-US" dirty="0"/>
              <a:t>variables store different values for different objects of a class.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530" y="1327151"/>
            <a:ext cx="657182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 for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9" y="1511301"/>
            <a:ext cx="4675859" cy="4660900"/>
          </a:xfrm>
        </p:spPr>
        <p:txBody>
          <a:bodyPr/>
          <a:lstStyle/>
          <a:p>
            <a:r>
              <a:rPr lang="en-US" dirty="0" smtClean="0"/>
              <a:t>member </a:t>
            </a:r>
            <a:r>
              <a:rPr lang="en-US" dirty="0">
                <a:solidFill>
                  <a:srgbClr val="FF0000"/>
                </a:solidFill>
              </a:rPr>
              <a:t>functions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created and </a:t>
            </a:r>
            <a:r>
              <a:rPr lang="en-US" dirty="0" smtClean="0"/>
              <a:t>stored in memory only once </a:t>
            </a:r>
            <a:r>
              <a:rPr lang="en-US" dirty="0"/>
              <a:t>when the </a:t>
            </a:r>
            <a:r>
              <a:rPr lang="en-US" dirty="0">
                <a:solidFill>
                  <a:srgbClr val="FF0000"/>
                </a:solidFill>
              </a:rPr>
              <a:t>class</a:t>
            </a:r>
            <a:r>
              <a:rPr lang="en-US" dirty="0"/>
              <a:t> is </a:t>
            </a:r>
            <a:r>
              <a:rPr lang="en-US" dirty="0" smtClean="0">
                <a:solidFill>
                  <a:srgbClr val="FF0000"/>
                </a:solidFill>
              </a:rPr>
              <a:t>defined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Shared</a:t>
            </a:r>
            <a:r>
              <a:rPr lang="en-US" dirty="0" smtClean="0"/>
              <a:t> by </a:t>
            </a:r>
            <a:r>
              <a:rPr lang="en-US" dirty="0"/>
              <a:t>all the objects related to that </a:t>
            </a:r>
            <a:r>
              <a:rPr lang="en-US" dirty="0" smtClean="0"/>
              <a:t>class</a:t>
            </a:r>
          </a:p>
          <a:p>
            <a:r>
              <a:rPr lang="en-US" dirty="0"/>
              <a:t>Memory space is allocated separately to each object for their data </a:t>
            </a:r>
            <a:r>
              <a:rPr lang="en-US" dirty="0" smtClean="0"/>
              <a:t>members</a:t>
            </a:r>
          </a:p>
          <a:p>
            <a:pPr lvl="1"/>
            <a:r>
              <a:rPr lang="en-US" dirty="0" smtClean="0"/>
              <a:t>Member </a:t>
            </a:r>
            <a:r>
              <a:rPr lang="en-US" dirty="0"/>
              <a:t>variables store different values for different objects of a class.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1247775"/>
            <a:ext cx="531495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4387979" cy="937768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Objects as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107" y="63969"/>
            <a:ext cx="6734175" cy="679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 </a:t>
            </a:r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procedural language</a:t>
            </a:r>
            <a:endParaRPr lang="en-US" dirty="0" smtClean="0"/>
          </a:p>
          <a:p>
            <a:r>
              <a:rPr lang="en-US" dirty="0" smtClean="0"/>
              <a:t>Follows procedure/function </a:t>
            </a:r>
            <a:r>
              <a:rPr lang="en-US" dirty="0"/>
              <a:t>oriented </a:t>
            </a:r>
            <a:r>
              <a:rPr lang="en-US" dirty="0" smtClean="0"/>
              <a:t>programming</a:t>
            </a:r>
          </a:p>
          <a:p>
            <a:r>
              <a:rPr lang="en-US" dirty="0"/>
              <a:t>P</a:t>
            </a:r>
            <a:r>
              <a:rPr lang="en-US" dirty="0" smtClean="0"/>
              <a:t>rogram </a:t>
            </a:r>
            <a:r>
              <a:rPr lang="en-US" dirty="0"/>
              <a:t>is </a:t>
            </a:r>
            <a:r>
              <a:rPr lang="en-US" dirty="0" smtClean="0"/>
              <a:t>divided into functions</a:t>
            </a:r>
          </a:p>
          <a:p>
            <a:pPr lvl="1"/>
            <a:r>
              <a:rPr lang="en-US" dirty="0"/>
              <a:t>each function has a clearly defined purpose</a:t>
            </a:r>
            <a:endParaRPr lang="en-US" dirty="0" smtClean="0"/>
          </a:p>
          <a:p>
            <a:r>
              <a:rPr lang="en-US" dirty="0" smtClean="0"/>
              <a:t>You can perform many task regarding EEE using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4387979" cy="937768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Objects as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179" y="0"/>
            <a:ext cx="7945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overloading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same function name to create functions that perform a variety of different tasks</a:t>
            </a:r>
          </a:p>
          <a:p>
            <a:r>
              <a:rPr lang="en-US" dirty="0" smtClean="0"/>
              <a:t>The number/type of argument must be varied</a:t>
            </a:r>
          </a:p>
          <a:p>
            <a:r>
              <a:rPr lang="en-US" dirty="0" smtClean="0"/>
              <a:t>The correct function to be called is determined by checking the number and type of arguments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190" y="3589361"/>
            <a:ext cx="6192661" cy="326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overloading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55" y="1212924"/>
            <a:ext cx="7101385" cy="56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4048062" cy="9377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Static data 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20" y="0"/>
            <a:ext cx="6460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674251"/>
          </a:xfrm>
        </p:spPr>
        <p:txBody>
          <a:bodyPr/>
          <a:lstStyle/>
          <a:p>
            <a:r>
              <a:rPr lang="en-US" dirty="0"/>
              <a:t>You have leaned </a:t>
            </a:r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Congratulations!!!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747368" cy="3520440"/>
          </a:xfrm>
        </p:spPr>
        <p:txBody>
          <a:bodyPr/>
          <a:lstStyle/>
          <a:p>
            <a:r>
              <a:rPr lang="en-US" dirty="0" smtClean="0"/>
              <a:t>Why do we need to learn </a:t>
            </a:r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++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of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9849" y="1511301"/>
            <a:ext cx="5997689" cy="4903148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unctions </a:t>
            </a:r>
            <a:r>
              <a:rPr lang="en-US" dirty="0"/>
              <a:t>have unrestricted access to global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many important data items are placed as </a:t>
            </a:r>
            <a:r>
              <a:rPr lang="en-US" dirty="0" smtClean="0"/>
              <a:t>global</a:t>
            </a:r>
          </a:p>
          <a:p>
            <a:pPr lvl="1"/>
            <a:r>
              <a:rPr lang="en-US" dirty="0" smtClean="0"/>
              <a:t>so </a:t>
            </a:r>
            <a:r>
              <a:rPr lang="en-US" dirty="0"/>
              <a:t>that they may be accessed by all the functions</a:t>
            </a:r>
            <a:endParaRPr lang="en-US" dirty="0" smtClean="0"/>
          </a:p>
          <a:p>
            <a:r>
              <a:rPr lang="en-US" dirty="0"/>
              <a:t>In a large program, there are many functions and many global data </a:t>
            </a:r>
            <a:r>
              <a:rPr lang="en-US" dirty="0" smtClean="0"/>
              <a:t>items</a:t>
            </a:r>
          </a:p>
          <a:p>
            <a:r>
              <a:rPr lang="en-US" dirty="0"/>
              <a:t>When programs become </a:t>
            </a:r>
            <a:r>
              <a:rPr lang="en-US" dirty="0" smtClean="0"/>
              <a:t>large it is difficult to</a:t>
            </a:r>
          </a:p>
          <a:p>
            <a:pPr lvl="1"/>
            <a:r>
              <a:rPr lang="en-US" dirty="0" smtClean="0"/>
              <a:t>Understand </a:t>
            </a:r>
          </a:p>
          <a:p>
            <a:pPr lvl="1"/>
            <a:r>
              <a:rPr lang="en-US" dirty="0" smtClean="0"/>
              <a:t>Modify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852" y="0"/>
            <a:ext cx="5548148" cy="3133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853" y="3048129"/>
            <a:ext cx="5548148" cy="29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 of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9848" y="1511301"/>
            <a:ext cx="10216851" cy="4660900"/>
          </a:xfrm>
        </p:spPr>
        <p:txBody>
          <a:bodyPr/>
          <a:lstStyle/>
          <a:p>
            <a:r>
              <a:rPr lang="en-US" dirty="0" smtClean="0"/>
              <a:t>Arrangement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separate</a:t>
            </a:r>
            <a:r>
              <a:rPr lang="en-US" dirty="0"/>
              <a:t> data and functions </a:t>
            </a:r>
            <a:r>
              <a:rPr lang="en-US" dirty="0" smtClean="0"/>
              <a:t>fail to represent real-world objects easily</a:t>
            </a:r>
          </a:p>
          <a:p>
            <a:pPr lvl="1"/>
            <a:r>
              <a:rPr lang="en-US" dirty="0" smtClean="0"/>
              <a:t>Student</a:t>
            </a:r>
          </a:p>
          <a:p>
            <a:pPr lvl="1"/>
            <a:r>
              <a:rPr lang="en-US" dirty="0" smtClean="0"/>
              <a:t>Book</a:t>
            </a:r>
          </a:p>
          <a:p>
            <a:pPr lvl="1"/>
            <a:r>
              <a:rPr lang="en-US" dirty="0"/>
              <a:t>Electrical </a:t>
            </a:r>
            <a:r>
              <a:rPr lang="en-US" dirty="0" smtClean="0"/>
              <a:t>components</a:t>
            </a:r>
          </a:p>
          <a:p>
            <a:r>
              <a:rPr lang="en-US" dirty="0" smtClean="0"/>
              <a:t>Real-world objects have </a:t>
            </a:r>
            <a:r>
              <a:rPr lang="en-US" dirty="0"/>
              <a:t>both </a:t>
            </a:r>
            <a:r>
              <a:rPr lang="en-US" i="1" dirty="0" smtClean="0"/>
              <a:t>properties </a:t>
            </a:r>
            <a:r>
              <a:rPr lang="en-US" dirty="0" smtClean="0"/>
              <a:t>and </a:t>
            </a:r>
            <a:r>
              <a:rPr lang="en-US" i="1" dirty="0" smtClean="0"/>
              <a:t>operations</a:t>
            </a:r>
            <a:endParaRPr lang="en-US" dirty="0"/>
          </a:p>
          <a:p>
            <a:pPr lvl="1"/>
            <a:r>
              <a:rPr lang="en-US" dirty="0" smtClean="0"/>
              <a:t>Book</a:t>
            </a:r>
          </a:p>
          <a:p>
            <a:pPr lvl="2"/>
            <a:r>
              <a:rPr lang="en-US" dirty="0" smtClean="0"/>
              <a:t>Properties: Name, Author, Price… </a:t>
            </a:r>
          </a:p>
          <a:p>
            <a:pPr lvl="3"/>
            <a:r>
              <a:rPr lang="en-US" dirty="0" smtClean="0"/>
              <a:t>can be represented by data</a:t>
            </a:r>
          </a:p>
          <a:p>
            <a:pPr lvl="2"/>
            <a:r>
              <a:rPr lang="en-US" dirty="0" smtClean="0"/>
              <a:t>Operations</a:t>
            </a:r>
            <a:r>
              <a:rPr lang="en-US" dirty="0"/>
              <a:t>: </a:t>
            </a:r>
            <a:r>
              <a:rPr lang="en-US" dirty="0" smtClean="0"/>
              <a:t>Print, Change Price, Sell, Rent…</a:t>
            </a:r>
          </a:p>
          <a:p>
            <a:pPr lvl="3"/>
            <a:r>
              <a:rPr lang="en-US" dirty="0" smtClean="0"/>
              <a:t>Can be represented by functions</a:t>
            </a:r>
          </a:p>
        </p:txBody>
      </p:sp>
    </p:spTree>
    <p:extLst>
      <p:ext uri="{BB962C8B-B14F-4D97-AF65-F5344CB8AC3E}">
        <p14:creationId xmlns:p14="http://schemas.microsoft.com/office/powerpoint/2010/main" val="17643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</a:t>
            </a:r>
            <a:r>
              <a:rPr lang="en-US" dirty="0"/>
              <a:t>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511301"/>
            <a:ext cx="6259000" cy="4660900"/>
          </a:xfrm>
        </p:spPr>
        <p:txBody>
          <a:bodyPr/>
          <a:lstStyle/>
          <a:p>
            <a:r>
              <a:rPr lang="en-US" dirty="0" smtClean="0"/>
              <a:t>Object Oriented Programming</a:t>
            </a:r>
          </a:p>
          <a:p>
            <a:r>
              <a:rPr lang="en-US" dirty="0" smtClean="0"/>
              <a:t>A powerful style of programming</a:t>
            </a:r>
          </a:p>
          <a:p>
            <a:r>
              <a:rPr lang="en-US" dirty="0"/>
              <a:t>C</a:t>
            </a:r>
            <a:r>
              <a:rPr lang="en-US" dirty="0" smtClean="0"/>
              <a:t>ombine </a:t>
            </a:r>
            <a:r>
              <a:rPr lang="en-US" dirty="0"/>
              <a:t>into a </a:t>
            </a:r>
            <a:r>
              <a:rPr lang="en-US" dirty="0">
                <a:solidFill>
                  <a:srgbClr val="FF0000"/>
                </a:solidFill>
              </a:rPr>
              <a:t>single</a:t>
            </a:r>
            <a:r>
              <a:rPr lang="en-US" dirty="0"/>
              <a:t> unit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Data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Functions</a:t>
            </a:r>
            <a:r>
              <a:rPr lang="en-US" dirty="0" smtClean="0"/>
              <a:t> that </a:t>
            </a:r>
            <a:r>
              <a:rPr lang="en-US" dirty="0"/>
              <a:t>operate on that </a:t>
            </a:r>
            <a:r>
              <a:rPr lang="en-US" dirty="0" smtClean="0"/>
              <a:t>data </a:t>
            </a:r>
          </a:p>
          <a:p>
            <a:r>
              <a:rPr lang="en-US" dirty="0" smtClean="0"/>
              <a:t>This unit is called </a:t>
            </a:r>
            <a:r>
              <a:rPr lang="en-US" dirty="0" smtClean="0">
                <a:solidFill>
                  <a:srgbClr val="FF0000"/>
                </a:solidFill>
              </a:rPr>
              <a:t>Object</a:t>
            </a:r>
          </a:p>
          <a:p>
            <a:r>
              <a:rPr lang="en-US" dirty="0" smtClean="0"/>
              <a:t>Program </a:t>
            </a:r>
            <a:r>
              <a:rPr lang="en-US" dirty="0"/>
              <a:t>is divided into </a:t>
            </a:r>
            <a:r>
              <a:rPr lang="en-US" dirty="0" smtClean="0"/>
              <a:t>Objects</a:t>
            </a:r>
          </a:p>
          <a:p>
            <a:r>
              <a:rPr lang="en-US" dirty="0" smtClean="0"/>
              <a:t>Not possible with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965" y="1"/>
            <a:ext cx="5017035" cy="514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50" y="1511301"/>
            <a:ext cx="4075359" cy="4660900"/>
          </a:xfrm>
        </p:spPr>
        <p:txBody>
          <a:bodyPr/>
          <a:lstStyle/>
          <a:p>
            <a:r>
              <a:rPr lang="en-US" dirty="0" smtClean="0"/>
              <a:t>Superset of C</a:t>
            </a:r>
          </a:p>
          <a:p>
            <a:r>
              <a:rPr lang="en-US" dirty="0" smtClean="0"/>
              <a:t>Supports both</a:t>
            </a:r>
          </a:p>
          <a:p>
            <a:pPr lvl="1"/>
            <a:r>
              <a:rPr lang="en-US" dirty="0" smtClean="0"/>
              <a:t>Procedure/Function Oriented </a:t>
            </a:r>
            <a:r>
              <a:rPr lang="en-US" dirty="0"/>
              <a:t>P</a:t>
            </a:r>
            <a:r>
              <a:rPr lang="en-US" dirty="0" smtClean="0"/>
              <a:t>rogramming</a:t>
            </a:r>
          </a:p>
          <a:p>
            <a:pPr lvl="1"/>
            <a:r>
              <a:rPr lang="en-US" dirty="0" smtClean="0"/>
              <a:t>Object </a:t>
            </a:r>
            <a:r>
              <a:rPr lang="en-US" dirty="0"/>
              <a:t>Oriented Programming</a:t>
            </a:r>
          </a:p>
          <a:p>
            <a:pPr marL="274313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756" y="0"/>
            <a:ext cx="7818245" cy="539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Real-time system</a:t>
            </a:r>
          </a:p>
          <a:p>
            <a:r>
              <a:rPr lang="en-US" dirty="0" smtClean="0"/>
              <a:t>Simulation </a:t>
            </a:r>
            <a:r>
              <a:rPr lang="en-US" dirty="0"/>
              <a:t>and modeling</a:t>
            </a:r>
          </a:p>
          <a:p>
            <a:r>
              <a:rPr lang="en-US" dirty="0" smtClean="0"/>
              <a:t>Object-oriented </a:t>
            </a:r>
            <a:r>
              <a:rPr lang="en-US" dirty="0"/>
              <a:t>data bases</a:t>
            </a:r>
          </a:p>
          <a:p>
            <a:r>
              <a:rPr lang="en-US" dirty="0" smtClean="0"/>
              <a:t>AI </a:t>
            </a:r>
            <a:r>
              <a:rPr lang="en-US" dirty="0"/>
              <a:t>and expert systems</a:t>
            </a:r>
          </a:p>
          <a:p>
            <a:r>
              <a:rPr lang="en-US" dirty="0" smtClean="0"/>
              <a:t>Decision </a:t>
            </a:r>
            <a:r>
              <a:rPr lang="en-US" dirty="0"/>
              <a:t>support and office automation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165" y="3507476"/>
            <a:ext cx="5168836" cy="3350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" y="4012442"/>
            <a:ext cx="4230227" cy="2845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008" y="-27295"/>
            <a:ext cx="5159992" cy="2372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469" y="2428219"/>
            <a:ext cx="2895132" cy="4280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" y="2428219"/>
            <a:ext cx="3718543" cy="146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3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3069</TotalTime>
  <Words>553</Words>
  <Application>Microsoft Office PowerPoint</Application>
  <PresentationFormat>Widescreen</PresentationFormat>
  <Paragraphs>96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Aharoni</vt:lpstr>
      <vt:lpstr>Courier New</vt:lpstr>
      <vt:lpstr>Rockwell</vt:lpstr>
      <vt:lpstr>Rockwell Condensed</vt:lpstr>
      <vt:lpstr>Wingdings</vt:lpstr>
      <vt:lpstr>Wood Type</vt:lpstr>
      <vt:lpstr>object oriented programming with  C++</vt:lpstr>
      <vt:lpstr>The C language</vt:lpstr>
      <vt:lpstr>You have leaned C Congratulations!!!</vt:lpstr>
      <vt:lpstr>Why do we need to learn C++?</vt:lpstr>
      <vt:lpstr>Limitation of C</vt:lpstr>
      <vt:lpstr>Limitation of C</vt:lpstr>
      <vt:lpstr>Solution: OOP</vt:lpstr>
      <vt:lpstr>C++</vt:lpstr>
      <vt:lpstr>Application of OOP</vt:lpstr>
      <vt:lpstr>So Let’s start learning C++ right now!!!</vt:lpstr>
      <vt:lpstr>class</vt:lpstr>
      <vt:lpstr>Class declaration</vt:lpstr>
      <vt:lpstr>Encapsulation/data hiding</vt:lpstr>
      <vt:lpstr>Encapsulation/data hiding</vt:lpstr>
      <vt:lpstr>Member function definition</vt:lpstr>
      <vt:lpstr>Creating objects</vt:lpstr>
      <vt:lpstr>Memory allocation for objects</vt:lpstr>
      <vt:lpstr>Memory allocation for objects</vt:lpstr>
      <vt:lpstr>Objects as Arguments</vt:lpstr>
      <vt:lpstr>Objects as Arguments</vt:lpstr>
      <vt:lpstr>Function overloading</vt:lpstr>
      <vt:lpstr>Function overloading</vt:lpstr>
      <vt:lpstr>Static data member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Ali Nayeem</dc:creator>
  <cp:lastModifiedBy>Muhammad Ali Nayeem</cp:lastModifiedBy>
  <cp:revision>24</cp:revision>
  <dcterms:created xsi:type="dcterms:W3CDTF">2015-05-23T01:13:25Z</dcterms:created>
  <dcterms:modified xsi:type="dcterms:W3CDTF">2015-05-27T02:25:59Z</dcterms:modified>
</cp:coreProperties>
</file>