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256" r:id="rId2"/>
    <p:sldId id="258" r:id="rId3"/>
    <p:sldId id="277" r:id="rId4"/>
    <p:sldId id="278" r:id="rId5"/>
    <p:sldId id="289" r:id="rId6"/>
    <p:sldId id="288" r:id="rId7"/>
    <p:sldId id="290" r:id="rId8"/>
    <p:sldId id="279" r:id="rId9"/>
    <p:sldId id="297" r:id="rId10"/>
    <p:sldId id="280" r:id="rId11"/>
    <p:sldId id="281" r:id="rId12"/>
    <p:sldId id="282" r:id="rId13"/>
    <p:sldId id="283" r:id="rId14"/>
    <p:sldId id="284" r:id="rId15"/>
    <p:sldId id="291" r:id="rId16"/>
    <p:sldId id="292" r:id="rId17"/>
    <p:sldId id="293" r:id="rId18"/>
    <p:sldId id="298" r:id="rId19"/>
    <p:sldId id="299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660066"/>
    <a:srgbClr val="6600C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3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A36DE97-E7A3-4C77-924E-B31CC1E965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62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CB795A-9FDC-4866-A032-9B931A3054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7113-81C1-42C7-923A-07DF9A2D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830A-84C1-418C-97C1-9B7CD2A09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31AA79-C683-4688-A587-E29969A2A7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7FD5AB9-65D6-469B-996B-D75025A33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9823-B353-408D-9B88-D624ACEB77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C9D9-6D35-4EBD-A366-D6D97F645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3C9985-78E1-4B70-BE6D-AC4E5A757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CC55-E62B-41FE-8ECF-00A634B3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DF974E-6EEA-45B2-9B96-D8444F8C98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4FBB01-D954-437B-AC30-43F799EE0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E60B97-CBEA-4345-BCA5-F0CC783F0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Operator </a:t>
            </a:r>
            <a:r>
              <a:rPr lang="en-US" dirty="0"/>
              <a:t>Overloading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</a:t>
            </a:r>
          </a:p>
          <a:p>
            <a:r>
              <a:rPr lang="en-US" dirty="0" smtClean="0"/>
              <a:t>ali_nayeem@cse.buet.ac.bd</a:t>
            </a:r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FBFB3A79-DB19-430D-A7E5-95D13D153F95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Binary Operators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1DD3-7802-41F2-B1CE-9F5BED86F7F7}" type="slidenum">
              <a:rPr lang="en-US"/>
              <a:pPr/>
              <a:t>10</a:t>
            </a:fld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981200"/>
            <a:ext cx="4191000" cy="4343400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800" b="1" dirty="0" err="1"/>
              <a:t>coord</a:t>
            </a:r>
            <a:r>
              <a:rPr lang="en-US" sz="1800" b="1" dirty="0"/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::operator-(</a:t>
            </a: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obj</a:t>
            </a:r>
            <a:r>
              <a:rPr lang="en-US" sz="18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coord</a:t>
            </a:r>
            <a:r>
              <a:rPr lang="en-US" sz="1800" dirty="0"/>
              <a:t> temp;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temp.x</a:t>
            </a:r>
            <a:r>
              <a:rPr lang="en-US" sz="1800" dirty="0"/>
              <a:t> = x - </a:t>
            </a:r>
            <a:r>
              <a:rPr lang="en-US" sz="1800" dirty="0" err="1"/>
              <a:t>obj.x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temp.y</a:t>
            </a:r>
            <a:r>
              <a:rPr lang="en-US" sz="1800" dirty="0"/>
              <a:t> = y - </a:t>
            </a:r>
            <a:r>
              <a:rPr lang="en-US" sz="1800" dirty="0" err="1"/>
              <a:t>obj.y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b="1" dirty="0">
                <a:solidFill>
                  <a:srgbClr val="660066"/>
                </a:solidFill>
              </a:rPr>
              <a:t>return temp;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1800" b="1" dirty="0" err="1">
                <a:solidFill>
                  <a:srgbClr val="660066"/>
                </a:solidFill>
              </a:rPr>
              <a:t>coord</a:t>
            </a:r>
            <a:r>
              <a:rPr lang="en-US" sz="1800" b="1" dirty="0">
                <a:solidFill>
                  <a:srgbClr val="660066"/>
                </a:solidFill>
              </a:rPr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::operator=(</a:t>
            </a: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obj</a:t>
            </a:r>
            <a:r>
              <a:rPr lang="en-US" sz="18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x = </a:t>
            </a:r>
            <a:r>
              <a:rPr lang="en-US" sz="1800" dirty="0" err="1"/>
              <a:t>obj.x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y = </a:t>
            </a:r>
            <a:r>
              <a:rPr lang="en-US" sz="1800" dirty="0" err="1"/>
              <a:t>obj.y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b="1" dirty="0">
                <a:solidFill>
                  <a:srgbClr val="660066"/>
                </a:solidFill>
              </a:rPr>
              <a:t>return *this</a:t>
            </a:r>
            <a:r>
              <a:rPr lang="en-US" sz="1800" b="1" dirty="0" smtClean="0">
                <a:solidFill>
                  <a:srgbClr val="660066"/>
                </a:solidFill>
              </a:rPr>
              <a:t>;  </a:t>
            </a:r>
            <a:r>
              <a:rPr lang="en-US" sz="1200" b="1" dirty="0" smtClean="0"/>
              <a:t>/*(as </a:t>
            </a:r>
            <a:r>
              <a:rPr lang="en-US" sz="1400" b="1" dirty="0" smtClean="0">
                <a:solidFill>
                  <a:srgbClr val="660066"/>
                </a:solidFill>
              </a:rPr>
              <a:t>this</a:t>
            </a:r>
            <a:r>
              <a:rPr lang="en-US" sz="1200" b="1" dirty="0" smtClean="0"/>
              <a:t> is a </a:t>
            </a:r>
            <a:r>
              <a:rPr lang="en-US" sz="1200" b="1" dirty="0" smtClean="0">
                <a:solidFill>
                  <a:srgbClr val="FF0000"/>
                </a:solidFill>
              </a:rPr>
              <a:t>pointer</a:t>
            </a:r>
            <a:r>
              <a:rPr lang="en-US" sz="1200" b="1" dirty="0" smtClean="0"/>
              <a:t>,               		its  </a:t>
            </a:r>
            <a:r>
              <a:rPr lang="en-US" sz="1200" b="1" dirty="0" smtClean="0">
                <a:solidFill>
                  <a:srgbClr val="FF0000"/>
                </a:solidFill>
              </a:rPr>
              <a:t>content</a:t>
            </a:r>
            <a:r>
              <a:rPr lang="en-US" sz="1200" b="1" dirty="0" smtClean="0"/>
              <a:t> is an </a:t>
            </a:r>
            <a:r>
              <a:rPr lang="en-US" sz="1200" b="1" dirty="0" smtClean="0">
                <a:solidFill>
                  <a:srgbClr val="FF0000"/>
                </a:solidFill>
              </a:rPr>
              <a:t>object</a:t>
            </a:r>
            <a:r>
              <a:rPr lang="en-US" sz="1200" b="1" dirty="0" smtClean="0"/>
              <a:t>)*/</a:t>
            </a:r>
            <a:endParaRPr lang="en-US" sz="1800" b="1" dirty="0">
              <a:solidFill>
                <a:srgbClr val="660066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coord</a:t>
            </a:r>
            <a:r>
              <a:rPr lang="en-US" sz="1800" dirty="0"/>
              <a:t> c1(20, 20), c2(10, 10);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coord</a:t>
            </a:r>
            <a:r>
              <a:rPr lang="en-US" sz="1800" dirty="0"/>
              <a:t> c3 = c1 + c2; // c1.+(c2)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495800" y="1981200"/>
            <a:ext cx="4495800" cy="4343400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800"/>
              <a:t>   c3.show(); // 30, 30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c4 = c3 + 5; // c3.+(5)</a:t>
            </a:r>
          </a:p>
          <a:p>
            <a:pPr>
              <a:lnSpc>
                <a:spcPct val="80000"/>
              </a:lnSpc>
            </a:pPr>
            <a:r>
              <a:rPr lang="en-US" sz="1800"/>
              <a:t>   c4.show(); // 35, 35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c5 = c2 – c1; // c2.-(c1)</a:t>
            </a:r>
          </a:p>
          <a:p>
            <a:pPr>
              <a:lnSpc>
                <a:spcPct val="80000"/>
              </a:lnSpc>
            </a:pPr>
            <a:r>
              <a:rPr lang="en-US" sz="1800"/>
              <a:t>   c5.show(); // -10, -10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c6 = c1 + c2 + c3;</a:t>
            </a:r>
          </a:p>
          <a:p>
            <a:pPr>
              <a:lnSpc>
                <a:spcPct val="80000"/>
              </a:lnSpc>
            </a:pPr>
            <a:r>
              <a:rPr lang="en-US" sz="1800"/>
              <a:t>   // (c1.+(c2)).+(c3)</a:t>
            </a:r>
          </a:p>
          <a:p>
            <a:pPr>
              <a:lnSpc>
                <a:spcPct val="80000"/>
              </a:lnSpc>
            </a:pPr>
            <a:r>
              <a:rPr lang="en-US" sz="1800"/>
              <a:t>   c6.show(); // 60, 60</a:t>
            </a:r>
          </a:p>
          <a:p>
            <a:pPr>
              <a:lnSpc>
                <a:spcPct val="80000"/>
              </a:lnSpc>
            </a:pPr>
            <a:r>
              <a:rPr lang="en-US" sz="1800"/>
              <a:t>   (c6 – c4).show(); // 25, 25</a:t>
            </a:r>
          </a:p>
          <a:p>
            <a:pPr>
              <a:lnSpc>
                <a:spcPct val="80000"/>
              </a:lnSpc>
            </a:pPr>
            <a:r>
              <a:rPr lang="en-US" sz="1800"/>
              <a:t>   c5 = c6 = c6 – c1; </a:t>
            </a:r>
          </a:p>
          <a:p>
            <a:pPr>
              <a:lnSpc>
                <a:spcPct val="80000"/>
              </a:lnSpc>
            </a:pPr>
            <a:r>
              <a:rPr lang="en-US" sz="1800"/>
              <a:t>      // c5.=(c6.=(c6.-(c1)))</a:t>
            </a:r>
          </a:p>
          <a:p>
            <a:pPr>
              <a:lnSpc>
                <a:spcPct val="80000"/>
              </a:lnSpc>
            </a:pPr>
            <a:r>
              <a:rPr lang="en-US" sz="1800"/>
              <a:t>   c5.show(); // 40, 40</a:t>
            </a:r>
          </a:p>
          <a:p>
            <a:pPr>
              <a:lnSpc>
                <a:spcPct val="80000"/>
              </a:lnSpc>
            </a:pPr>
            <a:r>
              <a:rPr lang="en-US" sz="1800"/>
              <a:t>   c6.show(); // 40, 40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The Relational and Logical Operators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8DB3-0D36-4BD9-A39A-61C461513A56}" type="slidenum">
              <a:rPr lang="en-US"/>
              <a:pPr/>
              <a:t>11</a:t>
            </a:fld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981200"/>
            <a:ext cx="3962400" cy="4343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1800"/>
              <a:t>class coord {</a:t>
            </a:r>
          </a:p>
          <a:p>
            <a:pPr>
              <a:lnSpc>
                <a:spcPct val="80000"/>
              </a:lnSpc>
            </a:pPr>
            <a:r>
              <a:rPr lang="en-US" sz="1800"/>
              <a:t>   int x, y;</a:t>
            </a:r>
          </a:p>
          <a:p>
            <a:pPr>
              <a:lnSpc>
                <a:spcPct val="80000"/>
              </a:lnSpc>
            </a:pPr>
            <a:r>
              <a:rPr lang="en-US" sz="1800"/>
              <a:t>public: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coord(int a = 0, int b = 0)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x = a; y = b;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   void show()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cout &lt;&lt; x &lt;&lt; “, ” &lt;&lt; y &lt;&lt; endl;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   int operator==(coord obj);</a:t>
            </a:r>
          </a:p>
          <a:p>
            <a:pPr>
              <a:lnSpc>
                <a:spcPct val="80000"/>
              </a:lnSpc>
            </a:pPr>
            <a:r>
              <a:rPr lang="en-US" sz="1800"/>
              <a:t>   int operator!=(coord obj);</a:t>
            </a:r>
          </a:p>
          <a:p>
            <a:pPr>
              <a:lnSpc>
                <a:spcPct val="80000"/>
              </a:lnSpc>
            </a:pPr>
            <a:r>
              <a:rPr lang="en-US" sz="1800"/>
              <a:t>   int operator&amp;&amp;(coord obj);</a:t>
            </a:r>
          </a:p>
          <a:p>
            <a:pPr>
              <a:lnSpc>
                <a:spcPct val="80000"/>
              </a:lnSpc>
            </a:pPr>
            <a:r>
              <a:rPr lang="en-US" sz="1800"/>
              <a:t>   int operator||(coord obj);</a:t>
            </a:r>
          </a:p>
          <a:p>
            <a:pPr>
              <a:lnSpc>
                <a:spcPct val="80000"/>
              </a:lnSpc>
            </a:pPr>
            <a:r>
              <a:rPr lang="en-US" sz="1800"/>
              <a:t>};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191000" y="1981200"/>
            <a:ext cx="4724400" cy="4343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::operator==(</a:t>
            </a: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obj</a:t>
            </a:r>
            <a:r>
              <a:rPr lang="en-US" sz="18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return (x == </a:t>
            </a:r>
            <a:r>
              <a:rPr lang="en-US" sz="1800" dirty="0" err="1"/>
              <a:t>obj.x</a:t>
            </a:r>
            <a:r>
              <a:rPr lang="en-US" sz="1800" dirty="0"/>
              <a:t>) </a:t>
            </a:r>
            <a:r>
              <a:rPr lang="en-US" sz="1800" dirty="0">
                <a:solidFill>
                  <a:srgbClr val="FF0000"/>
                </a:solidFill>
              </a:rPr>
              <a:t>&amp;&amp;</a:t>
            </a:r>
            <a:r>
              <a:rPr lang="en-US" sz="1800" dirty="0"/>
              <a:t> (y == </a:t>
            </a:r>
            <a:r>
              <a:rPr lang="en-US" sz="1800" dirty="0" err="1"/>
              <a:t>obj.y</a:t>
            </a:r>
            <a:r>
              <a:rPr lang="en-US" sz="1800" dirty="0"/>
              <a:t>);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1800" dirty="0" err="1">
                <a:solidFill>
                  <a:srgbClr val="FF0000"/>
                </a:solidFill>
              </a:rPr>
              <a:t>int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::operator!=(</a:t>
            </a: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obj</a:t>
            </a:r>
            <a:r>
              <a:rPr lang="en-US" sz="18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return (x != </a:t>
            </a:r>
            <a:r>
              <a:rPr lang="en-US" sz="1800" dirty="0" err="1"/>
              <a:t>obj.x</a:t>
            </a:r>
            <a:r>
              <a:rPr lang="en-US" sz="1800" dirty="0"/>
              <a:t>) || (y != </a:t>
            </a:r>
            <a:r>
              <a:rPr lang="en-US" sz="1800" dirty="0" err="1"/>
              <a:t>obj.y</a:t>
            </a:r>
            <a:r>
              <a:rPr lang="en-US" sz="1800" dirty="0"/>
              <a:t>);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1800" dirty="0" err="1">
                <a:solidFill>
                  <a:srgbClr val="FF0000"/>
                </a:solidFill>
              </a:rPr>
              <a:t>int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::operator&amp;&amp;(</a:t>
            </a: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obj</a:t>
            </a:r>
            <a:r>
              <a:rPr lang="en-US" sz="18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return (x &amp;&amp; </a:t>
            </a:r>
            <a:r>
              <a:rPr lang="en-US" sz="1800" dirty="0" err="1"/>
              <a:t>obj.x</a:t>
            </a:r>
            <a:r>
              <a:rPr lang="en-US" sz="1800" dirty="0"/>
              <a:t>) </a:t>
            </a:r>
            <a:r>
              <a:rPr lang="en-US" sz="1800" dirty="0">
                <a:solidFill>
                  <a:srgbClr val="FF0000"/>
                </a:solidFill>
              </a:rPr>
              <a:t>&amp;&amp;</a:t>
            </a:r>
            <a:r>
              <a:rPr lang="en-US" sz="1800" dirty="0"/>
              <a:t> (y &amp;&amp; </a:t>
            </a:r>
            <a:r>
              <a:rPr lang="en-US" sz="1800" dirty="0" err="1"/>
              <a:t>obj.y</a:t>
            </a:r>
            <a:r>
              <a:rPr lang="en-US" sz="1800" dirty="0"/>
              <a:t>);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::operator||(</a:t>
            </a: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obj</a:t>
            </a:r>
            <a:r>
              <a:rPr lang="en-US" sz="18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return (x || </a:t>
            </a:r>
            <a:r>
              <a:rPr lang="en-US" sz="1800" dirty="0" err="1"/>
              <a:t>obj.x</a:t>
            </a:r>
            <a:r>
              <a:rPr lang="en-US" sz="1800" dirty="0"/>
              <a:t>) </a:t>
            </a:r>
            <a:r>
              <a:rPr lang="en-US" sz="1800" dirty="0">
                <a:solidFill>
                  <a:srgbClr val="FF0000"/>
                </a:solidFill>
              </a:rPr>
              <a:t>||</a:t>
            </a:r>
            <a:r>
              <a:rPr lang="en-US" sz="1800" dirty="0"/>
              <a:t> (y || </a:t>
            </a:r>
            <a:r>
              <a:rPr lang="en-US" sz="1800" dirty="0" err="1"/>
              <a:t>obj.y</a:t>
            </a:r>
            <a:r>
              <a:rPr lang="en-US" sz="1800" dirty="0"/>
              <a:t>);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Overloading a Unary Operator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55C5-C3B0-470C-9192-C8574F3BBDBB}" type="slidenum">
              <a:rPr lang="en-US"/>
              <a:pPr/>
              <a:t>12</a:t>
            </a:fld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52400" y="1981200"/>
            <a:ext cx="3962400" cy="4343400"/>
          </a:xfrm>
          <a:noFill/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1800" dirty="0"/>
              <a:t>class </a:t>
            </a:r>
            <a:r>
              <a:rPr lang="en-US" sz="1800" dirty="0" err="1"/>
              <a:t>coord</a:t>
            </a:r>
            <a:r>
              <a:rPr lang="en-US" sz="1800" dirty="0"/>
              <a:t>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int</a:t>
            </a:r>
            <a:r>
              <a:rPr lang="en-US" sz="1800" dirty="0"/>
              <a:t> x, y;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public: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coord</a:t>
            </a:r>
            <a:r>
              <a:rPr lang="en-US" sz="1800" dirty="0"/>
              <a:t>(</a:t>
            </a:r>
            <a:r>
              <a:rPr lang="en-US" sz="1800" dirty="0" err="1"/>
              <a:t>int</a:t>
            </a:r>
            <a:r>
              <a:rPr lang="en-US" sz="1800" dirty="0"/>
              <a:t> a = 0, </a:t>
            </a:r>
            <a:r>
              <a:rPr lang="en-US" sz="1800" dirty="0" err="1"/>
              <a:t>int</a:t>
            </a:r>
            <a:r>
              <a:rPr lang="en-US" sz="1800" dirty="0"/>
              <a:t> b = 0)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   x = a; y = b;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}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void show()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   </a:t>
            </a:r>
            <a:r>
              <a:rPr lang="en-US" sz="1800" dirty="0" err="1"/>
              <a:t>cout</a:t>
            </a:r>
            <a:r>
              <a:rPr lang="en-US" sz="1800" dirty="0"/>
              <a:t> &lt;&lt; x &lt;&lt; “, ” &lt;&lt; y &lt;&lt; </a:t>
            </a:r>
            <a:r>
              <a:rPr lang="en-US" sz="1800" dirty="0" err="1"/>
              <a:t>endl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}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coord</a:t>
            </a:r>
            <a:r>
              <a:rPr lang="en-US" sz="1800" dirty="0"/>
              <a:t> operator</a:t>
            </a:r>
            <a:r>
              <a:rPr lang="en-US" sz="1800" dirty="0" smtClean="0"/>
              <a:t>++(); //</a:t>
            </a:r>
            <a:r>
              <a:rPr lang="en-US" sz="1800" dirty="0" smtClean="0">
                <a:solidFill>
                  <a:srgbClr val="7030A0"/>
                </a:solidFill>
              </a:rPr>
              <a:t>prefix</a:t>
            </a:r>
            <a:endParaRPr lang="en-US" sz="1800" dirty="0">
              <a:solidFill>
                <a:srgbClr val="7030A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coord</a:t>
            </a:r>
            <a:r>
              <a:rPr lang="en-US" sz="1800" dirty="0"/>
              <a:t> operator++(</a:t>
            </a:r>
            <a:r>
              <a:rPr lang="en-US" sz="1800" dirty="0" err="1" smtClean="0"/>
              <a:t>int</a:t>
            </a:r>
            <a:r>
              <a:rPr lang="en-US" sz="1800" dirty="0" smtClean="0"/>
              <a:t> unused);   				//</a:t>
            </a:r>
            <a:r>
              <a:rPr lang="en-US" sz="1800" dirty="0" smtClean="0">
                <a:solidFill>
                  <a:srgbClr val="7030A0"/>
                </a:solidFill>
              </a:rPr>
              <a:t>postfix</a:t>
            </a:r>
            <a:endParaRPr lang="en-US" sz="1800" dirty="0">
              <a:solidFill>
                <a:srgbClr val="7030A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coord</a:t>
            </a:r>
            <a:r>
              <a:rPr lang="en-US" sz="1800" dirty="0"/>
              <a:t> operator-();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coord</a:t>
            </a:r>
            <a:r>
              <a:rPr lang="en-US" sz="1800" dirty="0"/>
              <a:t> operator-(</a:t>
            </a: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obj</a:t>
            </a:r>
            <a:r>
              <a:rPr lang="en-US" sz="1800" dirty="0"/>
              <a:t>);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};</a:t>
            </a:r>
          </a:p>
        </p:txBody>
      </p:sp>
      <p:sp>
        <p:nvSpPr>
          <p:cNvPr id="93192" name="Rectangle 8"/>
          <p:cNvSpPr>
            <a:spLocks noGrp="1" noChangeArrowheads="1"/>
          </p:cNvSpPr>
          <p:nvPr>
            <p:ph sz="quarter" idx="2"/>
          </p:nvPr>
        </p:nvSpPr>
        <p:spPr>
          <a:xfrm>
            <a:off x="4191000" y="1981200"/>
            <a:ext cx="4724400" cy="4343400"/>
          </a:xfrm>
          <a:noFill/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::operator++()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++x; ++y; return </a:t>
            </a:r>
            <a:r>
              <a:rPr lang="en-US" sz="1800" b="1" dirty="0">
                <a:solidFill>
                  <a:srgbClr val="6600CC"/>
                </a:solidFill>
              </a:rPr>
              <a:t>*this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 // prefix version</a:t>
            </a:r>
          </a:p>
          <a:p>
            <a:pPr>
              <a:lnSpc>
                <a:spcPct val="80000"/>
              </a:lnSpc>
            </a:pP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::operator++(</a:t>
            </a:r>
            <a:r>
              <a:rPr lang="en-US" sz="1800" dirty="0" err="1"/>
              <a:t>int</a:t>
            </a:r>
            <a:r>
              <a:rPr lang="en-US" sz="1800" dirty="0"/>
              <a:t> unused) </a:t>
            </a:r>
            <a:r>
              <a:rPr lang="en-US" sz="1800" dirty="0" smtClean="0"/>
              <a:t>{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   </a:t>
            </a:r>
            <a:r>
              <a:rPr lang="en-US" sz="1800" dirty="0" err="1" smtClean="0"/>
              <a:t>coord</a:t>
            </a:r>
            <a:r>
              <a:rPr lang="en-US" sz="1800" dirty="0" smtClean="0"/>
              <a:t> temp;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   </a:t>
            </a:r>
            <a:r>
              <a:rPr lang="en-US" sz="1800" dirty="0" err="1" smtClean="0"/>
              <a:t>temp.x</a:t>
            </a:r>
            <a:r>
              <a:rPr lang="en-US" sz="1800" dirty="0" smtClean="0"/>
              <a:t> = x</a:t>
            </a:r>
            <a:r>
              <a:rPr lang="en-US" sz="1900" b="1" dirty="0" smtClean="0">
                <a:solidFill>
                  <a:srgbClr val="6600CC"/>
                </a:solidFill>
              </a:rPr>
              <a:t>++</a:t>
            </a:r>
            <a:r>
              <a:rPr lang="en-US" sz="1800" dirty="0" smtClean="0"/>
              <a:t>;   </a:t>
            </a:r>
            <a:r>
              <a:rPr lang="en-US" sz="1800" dirty="0" err="1" smtClean="0"/>
              <a:t>temp.y</a:t>
            </a:r>
            <a:r>
              <a:rPr lang="en-US" sz="1800" dirty="0" smtClean="0"/>
              <a:t> = y</a:t>
            </a:r>
            <a:r>
              <a:rPr lang="en-US" sz="1900" b="1" dirty="0" smtClean="0">
                <a:solidFill>
                  <a:srgbClr val="6600CC"/>
                </a:solidFill>
              </a:rPr>
              <a:t>++</a:t>
            </a:r>
            <a:r>
              <a:rPr lang="en-US" sz="1800" dirty="0" smtClean="0"/>
              <a:t>;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   return </a:t>
            </a:r>
            <a:r>
              <a:rPr lang="en-US" sz="1800" b="1" dirty="0" smtClean="0">
                <a:solidFill>
                  <a:srgbClr val="6600CC"/>
                </a:solidFill>
              </a:rPr>
              <a:t>temp</a:t>
            </a:r>
            <a:r>
              <a:rPr lang="en-US" sz="1800" dirty="0" smtClean="0"/>
              <a:t>;</a:t>
            </a: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} // postfix version</a:t>
            </a:r>
          </a:p>
          <a:p>
            <a:pPr>
              <a:lnSpc>
                <a:spcPct val="80000"/>
              </a:lnSpc>
            </a:pP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::operator-()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coord</a:t>
            </a:r>
            <a:r>
              <a:rPr lang="en-US" sz="1800" dirty="0"/>
              <a:t> temp;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temp.x</a:t>
            </a:r>
            <a:r>
              <a:rPr lang="en-US" sz="1800" dirty="0"/>
              <a:t> = -x; </a:t>
            </a:r>
            <a:r>
              <a:rPr lang="en-US" sz="1800" dirty="0" err="1"/>
              <a:t>temp.y</a:t>
            </a:r>
            <a:r>
              <a:rPr lang="en-US" sz="1800" dirty="0"/>
              <a:t> = -y; return </a:t>
            </a:r>
            <a:r>
              <a:rPr lang="en-US" sz="1800" b="1" dirty="0">
                <a:solidFill>
                  <a:srgbClr val="6600CC"/>
                </a:solidFill>
              </a:rPr>
              <a:t>temp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::operator-(</a:t>
            </a: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obj</a:t>
            </a:r>
            <a:r>
              <a:rPr lang="en-US" sz="18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coord</a:t>
            </a:r>
            <a:r>
              <a:rPr lang="en-US" sz="1800" dirty="0"/>
              <a:t> temp;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temp.x</a:t>
            </a:r>
            <a:r>
              <a:rPr lang="en-US" sz="1800" dirty="0"/>
              <a:t> = x-</a:t>
            </a:r>
            <a:r>
              <a:rPr lang="en-US" sz="1800" dirty="0" err="1"/>
              <a:t>obj.x</a:t>
            </a:r>
            <a:r>
              <a:rPr lang="en-US" sz="1800" dirty="0"/>
              <a:t>; </a:t>
            </a:r>
            <a:r>
              <a:rPr lang="en-US" sz="1800" dirty="0" err="1"/>
              <a:t>temp.y</a:t>
            </a:r>
            <a:r>
              <a:rPr lang="en-US" sz="1800" dirty="0"/>
              <a:t> = y-</a:t>
            </a:r>
            <a:r>
              <a:rPr lang="en-US" sz="1800" dirty="0" err="1"/>
              <a:t>obj.y</a:t>
            </a:r>
            <a:r>
              <a:rPr lang="en-US" sz="1800" dirty="0"/>
              <a:t>;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return temp;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a Unary Operator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9719-5C9D-417D-8D4E-478AF69D1385}" type="slidenum">
              <a:rPr lang="en-US"/>
              <a:pPr/>
              <a:t>13</a:t>
            </a:fld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981200"/>
            <a:ext cx="4267200" cy="4343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</a:t>
            </a:r>
            <a:r>
              <a:rPr lang="en-US" sz="2400" dirty="0" err="1"/>
              <a:t>coord</a:t>
            </a:r>
            <a:r>
              <a:rPr lang="en-US" sz="2400" dirty="0"/>
              <a:t> c1(10, 10), c2(10, 10);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</a:t>
            </a:r>
            <a:r>
              <a:rPr lang="en-US" sz="2400" dirty="0" err="1"/>
              <a:t>coord</a:t>
            </a:r>
            <a:r>
              <a:rPr lang="en-US" sz="2400" dirty="0"/>
              <a:t> c3 = ++c1;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   // </a:t>
            </a:r>
            <a:r>
              <a:rPr lang="en-US" sz="2400" dirty="0">
                <a:solidFill>
                  <a:srgbClr val="FF0000"/>
                </a:solidFill>
              </a:rPr>
              <a:t>c1.++()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</a:t>
            </a:r>
            <a:r>
              <a:rPr lang="en-US" sz="2400" dirty="0" err="1"/>
              <a:t>coord</a:t>
            </a:r>
            <a:r>
              <a:rPr lang="en-US" sz="2400" dirty="0"/>
              <a:t> c4 = c2++;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   // </a:t>
            </a:r>
            <a:r>
              <a:rPr lang="en-US" sz="2400" dirty="0">
                <a:solidFill>
                  <a:srgbClr val="FF0000"/>
                </a:solidFill>
              </a:rPr>
              <a:t>c2.++(0)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c1.show(); // 11, 11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c2.show(); // 11, 11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c3.show(); // 11, 11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c4.show(); // </a:t>
            </a:r>
            <a:r>
              <a:rPr lang="en-US" sz="2400" dirty="0" smtClean="0"/>
              <a:t>10, 10</a:t>
            </a:r>
            <a:endParaRPr lang="en-US" sz="2400" dirty="0"/>
          </a:p>
        </p:txBody>
      </p:sp>
      <p:sp>
        <p:nvSpPr>
          <p:cNvPr id="94212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267200" cy="4343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   </a:t>
            </a:r>
            <a:r>
              <a:rPr lang="en-US" sz="2400" dirty="0" err="1"/>
              <a:t>coord</a:t>
            </a:r>
            <a:r>
              <a:rPr lang="en-US" sz="2400" dirty="0"/>
              <a:t> c5 = -c1;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   // c1.-()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c1.show(); // 11, 11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c5.show(); // -11, -11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</a:t>
            </a:r>
            <a:r>
              <a:rPr lang="en-US" sz="2400" dirty="0" err="1"/>
              <a:t>coord</a:t>
            </a:r>
            <a:r>
              <a:rPr lang="en-US" sz="2400" dirty="0"/>
              <a:t> c6 = c3 – c4;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   // </a:t>
            </a:r>
            <a:r>
              <a:rPr lang="en-US" sz="2400" dirty="0">
                <a:solidFill>
                  <a:srgbClr val="FF0000"/>
                </a:solidFill>
              </a:rPr>
              <a:t>c3.-(c4)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  c6.show(); // 0, 0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Here, prefix “++” and postfix “++” produces the same result.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Copy Issues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Whenever possible we should use </a:t>
            </a:r>
            <a:r>
              <a:rPr lang="en-US" sz="2800" dirty="0">
                <a:solidFill>
                  <a:srgbClr val="FF0000"/>
                </a:solidFill>
              </a:rPr>
              <a:t>reference</a:t>
            </a:r>
            <a:r>
              <a:rPr lang="en-US" sz="2800" dirty="0"/>
              <a:t> parameters while </a:t>
            </a:r>
            <a:r>
              <a:rPr lang="en-US" sz="2800" dirty="0">
                <a:solidFill>
                  <a:srgbClr val="FF0000"/>
                </a:solidFill>
              </a:rPr>
              <a:t>passing</a:t>
            </a:r>
            <a:r>
              <a:rPr lang="en-US" sz="2800" dirty="0"/>
              <a:t> objects to or </a:t>
            </a:r>
            <a:r>
              <a:rPr lang="en-US" sz="2800" dirty="0">
                <a:solidFill>
                  <a:srgbClr val="FF0000"/>
                </a:solidFill>
              </a:rPr>
              <a:t>returning</a:t>
            </a:r>
            <a:r>
              <a:rPr lang="en-US" sz="2800" dirty="0"/>
              <a:t> objects from a function.</a:t>
            </a:r>
          </a:p>
          <a:p>
            <a:pPr lvl="1"/>
            <a:r>
              <a:rPr lang="en-US" sz="2400" dirty="0" err="1"/>
              <a:t>coord</a:t>
            </a:r>
            <a:r>
              <a:rPr lang="en-US" sz="2400" dirty="0"/>
              <a:t> </a:t>
            </a:r>
            <a:r>
              <a:rPr lang="en-US" sz="2400" dirty="0" err="1"/>
              <a:t>coord</a:t>
            </a:r>
            <a:r>
              <a:rPr lang="en-US" sz="2400" dirty="0"/>
              <a:t>::operator+(</a:t>
            </a:r>
            <a:r>
              <a:rPr lang="en-US" sz="2400" dirty="0" err="1"/>
              <a:t>coord</a:t>
            </a:r>
            <a:r>
              <a:rPr lang="en-US" sz="2400" dirty="0"/>
              <a:t>&amp; </a:t>
            </a:r>
            <a:r>
              <a:rPr lang="en-US" sz="2400" dirty="0" err="1"/>
              <a:t>obj</a:t>
            </a:r>
            <a:r>
              <a:rPr lang="en-US" sz="2400" dirty="0"/>
              <a:t>) { … }</a:t>
            </a:r>
          </a:p>
          <a:p>
            <a:pPr lvl="1"/>
            <a:r>
              <a:rPr lang="en-US" sz="2400" dirty="0" err="1"/>
              <a:t>coord</a:t>
            </a:r>
            <a:r>
              <a:rPr lang="en-US" sz="2400" dirty="0"/>
              <a:t>&amp; </a:t>
            </a:r>
            <a:r>
              <a:rPr lang="en-US" sz="2400" dirty="0" err="1"/>
              <a:t>coord</a:t>
            </a:r>
            <a:r>
              <a:rPr lang="en-US" sz="2400" dirty="0"/>
              <a:t>::operator=(</a:t>
            </a:r>
            <a:r>
              <a:rPr lang="en-US" sz="2400" dirty="0" err="1"/>
              <a:t>coord</a:t>
            </a:r>
            <a:r>
              <a:rPr lang="en-US" sz="2400" dirty="0"/>
              <a:t>&amp; </a:t>
            </a:r>
            <a:r>
              <a:rPr lang="en-US" sz="2400" dirty="0" err="1"/>
              <a:t>obj</a:t>
            </a:r>
            <a:r>
              <a:rPr lang="en-US" sz="2400" dirty="0"/>
              <a:t>) { … }</a:t>
            </a:r>
          </a:p>
          <a:p>
            <a:pPr lvl="1"/>
            <a:r>
              <a:rPr lang="en-US" sz="2400" dirty="0" err="1"/>
              <a:t>coord</a:t>
            </a:r>
            <a:r>
              <a:rPr lang="en-US" sz="2400" dirty="0"/>
              <a:t>&amp; </a:t>
            </a:r>
            <a:r>
              <a:rPr lang="en-US" sz="2400" dirty="0" err="1"/>
              <a:t>coord</a:t>
            </a:r>
            <a:r>
              <a:rPr lang="en-US" sz="2400" dirty="0"/>
              <a:t>::operator++() { … }</a:t>
            </a:r>
          </a:p>
          <a:p>
            <a:r>
              <a:rPr lang="en-US" sz="2800" dirty="0"/>
              <a:t>Otherwise should use </a:t>
            </a:r>
            <a:r>
              <a:rPr lang="en-US" sz="2800" dirty="0">
                <a:solidFill>
                  <a:srgbClr val="FF0000"/>
                </a:solidFill>
              </a:rPr>
              <a:t>copy</a:t>
            </a:r>
            <a:r>
              <a:rPr lang="en-US" sz="2800" dirty="0"/>
              <a:t> constructors to overcome object copy problems.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AF60AF5-8B07-45B0-BB57-8731EB1ADCFF}" type="slidenum">
              <a:rPr lang="en-US"/>
              <a:pPr/>
              <a:t>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95236" name="AutoShape 4"/>
          <p:cNvSpPr>
            <a:spLocks noChangeArrowheads="1"/>
          </p:cNvSpPr>
          <p:nvPr/>
        </p:nvSpPr>
        <p:spPr bwMode="auto">
          <a:xfrm>
            <a:off x="5257800" y="5791200"/>
            <a:ext cx="3200400" cy="457200"/>
          </a:xfrm>
          <a:prstGeom prst="wedgeRoundRectCallout">
            <a:avLst>
              <a:gd name="adj1" fmla="val -148958"/>
              <a:gd name="adj2" fmla="val -508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/>
              <a:t>Why not use &amp; here???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the [ ] Subscript Operator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In C++, the [ ] is considered a </a:t>
            </a:r>
            <a:r>
              <a:rPr lang="en-US" sz="2400" dirty="0">
                <a:solidFill>
                  <a:srgbClr val="FF0000"/>
                </a:solidFill>
              </a:rPr>
              <a:t>binary</a:t>
            </a:r>
            <a:r>
              <a:rPr lang="en-US" sz="2400" dirty="0"/>
              <a:t> operator for the </a:t>
            </a:r>
            <a:r>
              <a:rPr lang="en-US" sz="2400" dirty="0">
                <a:solidFill>
                  <a:srgbClr val="FF0000"/>
                </a:solidFill>
              </a:rPr>
              <a:t>purposes</a:t>
            </a:r>
            <a:r>
              <a:rPr lang="en-US" sz="2400" dirty="0"/>
              <a:t> of overloading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[ ] can be overloaded </a:t>
            </a:r>
            <a:r>
              <a:rPr lang="en-US" sz="2400" b="1" i="1" dirty="0">
                <a:solidFill>
                  <a:srgbClr val="FF0000"/>
                </a:solidFill>
              </a:rPr>
              <a:t>only</a:t>
            </a:r>
            <a:r>
              <a:rPr lang="en-US" sz="2400" dirty="0"/>
              <a:t> by a </a:t>
            </a:r>
            <a:r>
              <a:rPr lang="en-US" sz="2400" dirty="0">
                <a:solidFill>
                  <a:srgbClr val="FF0000"/>
                </a:solidFill>
              </a:rPr>
              <a:t>member</a:t>
            </a:r>
            <a:r>
              <a:rPr lang="en-US" sz="2400" dirty="0"/>
              <a:t> function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General syntax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ret-type class-name::operator[ ](</a:t>
            </a:r>
            <a:r>
              <a:rPr lang="en-US" sz="2000" dirty="0" err="1"/>
              <a:t>int</a:t>
            </a:r>
            <a:r>
              <a:rPr lang="en-US" sz="2000" dirty="0"/>
              <a:t> index) {…}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“index” does </a:t>
            </a:r>
            <a:r>
              <a:rPr lang="en-US" sz="2000" dirty="0">
                <a:solidFill>
                  <a:srgbClr val="FF0000"/>
                </a:solidFill>
              </a:rPr>
              <a:t>not</a:t>
            </a:r>
            <a:r>
              <a:rPr lang="en-US" sz="2000" dirty="0"/>
              <a:t> have to be of type “</a:t>
            </a:r>
            <a:r>
              <a:rPr lang="en-US" sz="2000" dirty="0" err="1"/>
              <a:t>int</a:t>
            </a:r>
            <a:r>
              <a:rPr lang="en-US" sz="2000" dirty="0"/>
              <a:t>”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“index” can be of </a:t>
            </a:r>
            <a:r>
              <a:rPr lang="en-US" sz="2000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other type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ret-type class-name::operator[ ](char *index) {…}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It is useful when the class has some array like behavior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D3844-879E-40D4-A882-0C8CBF4F3489}" type="slidenum">
              <a:rPr lang="en-US"/>
              <a:pPr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the [ ] Subscript Operator (Example - 1)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16AC-D75E-4C51-81F8-7426E77B5398}" type="slidenum">
              <a:rPr lang="en-US"/>
              <a:pPr/>
              <a:t>16</a:t>
            </a:fld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4038600" cy="4724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class array {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int</a:t>
            </a:r>
            <a:r>
              <a:rPr lang="en-US" sz="2000" dirty="0"/>
              <a:t> a[3];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array() {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   for(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&lt;3;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      a[</a:t>
            </a:r>
            <a:r>
              <a:rPr lang="en-US" sz="2000" dirty="0" err="1"/>
              <a:t>i</a:t>
            </a:r>
            <a:r>
              <a:rPr lang="en-US" sz="2000" dirty="0"/>
              <a:t>] =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}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int</a:t>
            </a:r>
            <a:r>
              <a:rPr lang="en-US" sz="2000" dirty="0"/>
              <a:t> operator[ ](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   return a[</a:t>
            </a:r>
            <a:r>
              <a:rPr lang="en-US" sz="2000" dirty="0" err="1"/>
              <a:t>i</a:t>
            </a:r>
            <a:r>
              <a:rPr lang="en-US" sz="2000" dirty="0"/>
              <a:t>];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}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int</a:t>
            </a:r>
            <a:r>
              <a:rPr lang="en-US" sz="2000" dirty="0"/>
              <a:t> operator[ ](char *s);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};</a:t>
            </a:r>
          </a:p>
          <a:p>
            <a:pPr>
              <a:lnSpc>
                <a:spcPct val="80000"/>
              </a:lnSpc>
            </a:pPr>
            <a:r>
              <a:rPr lang="en-US" sz="2000" dirty="0" err="1">
                <a:solidFill>
                  <a:srgbClr val="FF0000"/>
                </a:solidFill>
              </a:rPr>
              <a:t>int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array::operator[ ](char *s) {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if(</a:t>
            </a:r>
            <a:r>
              <a:rPr lang="en-US" sz="2000" dirty="0" err="1"/>
              <a:t>strcmp</a:t>
            </a:r>
            <a:r>
              <a:rPr lang="en-US" sz="2000" dirty="0"/>
              <a:t>(s, “zero”)==0)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   </a:t>
            </a:r>
            <a:r>
              <a:rPr lang="en-US" sz="2000" dirty="0">
                <a:solidFill>
                  <a:srgbClr val="FF0000"/>
                </a:solidFill>
              </a:rPr>
              <a:t>return</a:t>
            </a:r>
            <a:r>
              <a:rPr lang="en-US" sz="2000" dirty="0"/>
              <a:t> a[0];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038600" cy="4724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   else if(</a:t>
            </a:r>
            <a:r>
              <a:rPr lang="en-US" sz="2000" dirty="0" err="1"/>
              <a:t>strcmp</a:t>
            </a:r>
            <a:r>
              <a:rPr lang="en-US" sz="2000" dirty="0"/>
              <a:t>(s, “one”)==0)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   return a[1];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else if(</a:t>
            </a:r>
            <a:r>
              <a:rPr lang="en-US" sz="2000" dirty="0" err="1"/>
              <a:t>strcmp</a:t>
            </a:r>
            <a:r>
              <a:rPr lang="en-US" sz="2000" dirty="0"/>
              <a:t>(s, “two”)==0)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   return a[2];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return -1;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array </a:t>
            </a:r>
            <a:r>
              <a:rPr lang="en-US" sz="2000" dirty="0" err="1"/>
              <a:t>ob</a:t>
            </a:r>
            <a:r>
              <a:rPr lang="en-US" sz="20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 smtClean="0"/>
              <a:t>printf</a:t>
            </a:r>
            <a:r>
              <a:rPr lang="en-US" sz="2000" dirty="0" smtClean="0"/>
              <a:t>(“%d”,</a:t>
            </a:r>
            <a:r>
              <a:rPr lang="en-US" sz="2000" dirty="0" err="1" smtClean="0"/>
              <a:t>ob</a:t>
            </a:r>
            <a:r>
              <a:rPr lang="en-US" sz="2000" dirty="0" smtClean="0"/>
              <a:t>[1]); </a:t>
            </a:r>
            <a:r>
              <a:rPr lang="en-US" sz="2000" dirty="0"/>
              <a:t>// 1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cout</a:t>
            </a:r>
            <a:r>
              <a:rPr lang="en-US" sz="2000" dirty="0"/>
              <a:t> &lt;&lt; </a:t>
            </a:r>
            <a:r>
              <a:rPr lang="en-US" sz="2000" dirty="0" err="1"/>
              <a:t>ob</a:t>
            </a:r>
            <a:r>
              <a:rPr lang="en-US" sz="2000" dirty="0"/>
              <a:t>[“two”]; // 2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b="1" dirty="0" err="1">
                <a:solidFill>
                  <a:srgbClr val="A50021"/>
                </a:solidFill>
              </a:rPr>
              <a:t>ob</a:t>
            </a:r>
            <a:r>
              <a:rPr lang="en-US" sz="2000" b="1" dirty="0">
                <a:solidFill>
                  <a:srgbClr val="A50021"/>
                </a:solidFill>
              </a:rPr>
              <a:t>[0] = 5; </a:t>
            </a:r>
            <a:r>
              <a:rPr lang="en-US" sz="2000" b="1" dirty="0">
                <a:solidFill>
                  <a:srgbClr val="FF0000"/>
                </a:solidFill>
              </a:rPr>
              <a:t>// compiler error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// </a:t>
            </a:r>
            <a:r>
              <a:rPr lang="en-US" sz="1800" dirty="0" err="1"/>
              <a:t>ob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is not an </a:t>
            </a:r>
            <a:r>
              <a:rPr lang="en-US" sz="1800" dirty="0">
                <a:solidFill>
                  <a:srgbClr val="FF0000"/>
                </a:solidFill>
              </a:rPr>
              <a:t>l-value</a:t>
            </a:r>
            <a:r>
              <a:rPr lang="en-US" sz="1800" dirty="0"/>
              <a:t> in this example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the [ ] Subscript Operator (Example - 2)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D6-0C08-4764-9220-346F62E9047F}" type="slidenum">
              <a:rPr lang="en-US"/>
              <a:pPr/>
              <a:t>17</a:t>
            </a:fld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4038600" cy="4724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class array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int</a:t>
            </a:r>
            <a:r>
              <a:rPr lang="en-US" sz="1800" dirty="0"/>
              <a:t> a[3];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public: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array()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   for(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=0; </a:t>
            </a:r>
            <a:r>
              <a:rPr lang="en-US" sz="1800" dirty="0" err="1"/>
              <a:t>i</a:t>
            </a:r>
            <a:r>
              <a:rPr lang="en-US" sz="1800" dirty="0"/>
              <a:t>&lt;3; </a:t>
            </a:r>
            <a:r>
              <a:rPr lang="en-US" sz="1800" dirty="0" err="1"/>
              <a:t>i</a:t>
            </a:r>
            <a:r>
              <a:rPr lang="en-US" sz="1800" dirty="0"/>
              <a:t>++)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      a[</a:t>
            </a:r>
            <a:r>
              <a:rPr lang="en-US" sz="1800" dirty="0" err="1"/>
              <a:t>i</a:t>
            </a:r>
            <a:r>
              <a:rPr lang="en-US" sz="1800" dirty="0"/>
              <a:t>] = </a:t>
            </a:r>
            <a:r>
              <a:rPr lang="en-US" sz="1800" dirty="0" err="1"/>
              <a:t>i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}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int</a:t>
            </a:r>
            <a:r>
              <a:rPr lang="en-US" sz="2400" b="1" dirty="0">
                <a:solidFill>
                  <a:srgbClr val="660066"/>
                </a:solidFill>
              </a:rPr>
              <a:t>&amp;</a:t>
            </a:r>
            <a:r>
              <a:rPr lang="en-US" sz="1800" dirty="0"/>
              <a:t> operator[ ](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   return a[</a:t>
            </a:r>
            <a:r>
              <a:rPr lang="en-US" sz="1800" dirty="0" err="1"/>
              <a:t>i</a:t>
            </a:r>
            <a:r>
              <a:rPr lang="en-US" sz="1800" dirty="0"/>
              <a:t>];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}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int</a:t>
            </a:r>
            <a:r>
              <a:rPr lang="en-US" sz="2400" b="1" dirty="0">
                <a:solidFill>
                  <a:srgbClr val="660066"/>
                </a:solidFill>
              </a:rPr>
              <a:t>&amp;</a:t>
            </a:r>
            <a:r>
              <a:rPr lang="en-US" sz="1800" dirty="0"/>
              <a:t> operator[ ](char *s);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};</a:t>
            </a:r>
          </a:p>
          <a:p>
            <a:pPr>
              <a:lnSpc>
                <a:spcPct val="80000"/>
              </a:lnSpc>
            </a:pPr>
            <a:r>
              <a:rPr lang="en-US" sz="1800" dirty="0" err="1"/>
              <a:t>int</a:t>
            </a:r>
            <a:r>
              <a:rPr lang="en-US" sz="2400" b="1" dirty="0">
                <a:solidFill>
                  <a:srgbClr val="660066"/>
                </a:solidFill>
              </a:rPr>
              <a:t>&amp;</a:t>
            </a:r>
            <a:r>
              <a:rPr lang="en-US" sz="1800" dirty="0"/>
              <a:t> array::operator[ ](char *s)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if(</a:t>
            </a:r>
            <a:r>
              <a:rPr lang="en-US" sz="1800" dirty="0" err="1"/>
              <a:t>strcmp</a:t>
            </a:r>
            <a:r>
              <a:rPr lang="en-US" sz="1800" dirty="0"/>
              <a:t>(s, “zero”)==0)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   return </a:t>
            </a:r>
            <a:r>
              <a:rPr lang="en-US" sz="1800" b="1" dirty="0">
                <a:solidFill>
                  <a:srgbClr val="7030A0"/>
                </a:solidFill>
              </a:rPr>
              <a:t>a[0];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038600" cy="4724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   else if(</a:t>
            </a:r>
            <a:r>
              <a:rPr lang="en-US" sz="1800" dirty="0" err="1"/>
              <a:t>strcmp</a:t>
            </a:r>
            <a:r>
              <a:rPr lang="en-US" sz="1800" dirty="0"/>
              <a:t>(s, “one”)==0)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   return </a:t>
            </a:r>
            <a:r>
              <a:rPr lang="en-US" sz="1800" b="1" dirty="0">
                <a:solidFill>
                  <a:srgbClr val="7030A0"/>
                </a:solidFill>
              </a:rPr>
              <a:t>a[1];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else if(</a:t>
            </a:r>
            <a:r>
              <a:rPr lang="en-US" sz="1800" dirty="0" err="1"/>
              <a:t>strcmp</a:t>
            </a:r>
            <a:r>
              <a:rPr lang="en-US" sz="1800" dirty="0"/>
              <a:t>(s, “two”)==0)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   return a[2];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return </a:t>
            </a:r>
            <a:r>
              <a:rPr lang="en-US" sz="1800" b="1" dirty="0">
                <a:solidFill>
                  <a:srgbClr val="7030A0"/>
                </a:solidFill>
              </a:rPr>
              <a:t>a[0];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array ob;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cout</a:t>
            </a:r>
            <a:r>
              <a:rPr lang="en-US" sz="1800" dirty="0"/>
              <a:t> &lt;&lt; ob[1]; // 1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cout</a:t>
            </a:r>
            <a:r>
              <a:rPr lang="en-US" sz="1800" dirty="0"/>
              <a:t> &lt;&lt; ob[“two”]; // 2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2000" b="1" dirty="0">
                <a:solidFill>
                  <a:srgbClr val="660066"/>
                </a:solidFill>
              </a:rPr>
              <a:t>ob[0] = 5; </a:t>
            </a:r>
            <a:r>
              <a:rPr lang="en-US" sz="2000" b="1" dirty="0">
                <a:solidFill>
                  <a:srgbClr val="009900"/>
                </a:solidFill>
              </a:rPr>
              <a:t>// no problem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// ob[</a:t>
            </a:r>
            <a:r>
              <a:rPr lang="en-US" sz="1600" dirty="0" err="1"/>
              <a:t>i</a:t>
            </a:r>
            <a:r>
              <a:rPr lang="en-US" sz="1600" dirty="0"/>
              <a:t>] is now </a:t>
            </a:r>
            <a:r>
              <a:rPr lang="en-US" sz="1600" dirty="0">
                <a:solidFill>
                  <a:srgbClr val="FF0000"/>
                </a:solidFill>
              </a:rPr>
              <a:t>both</a:t>
            </a:r>
            <a:r>
              <a:rPr lang="en-US" sz="1600" dirty="0"/>
              <a:t> an l-value and r-value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cout</a:t>
            </a:r>
            <a:r>
              <a:rPr lang="en-US" sz="1800" dirty="0"/>
              <a:t> &lt;&lt; ob[“zero”]; // 5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cout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490576"/>
            <a:ext cx="7875729" cy="285908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8999823-B353-408D-9B88-D624ACEB77F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A31AA79-C683-4688-A587-E29969A2A77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44" y="2805969"/>
            <a:ext cx="7652512" cy="246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8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The basics of operator overloading</a:t>
            </a:r>
          </a:p>
          <a:p>
            <a:r>
              <a:rPr lang="en-US" sz="2800" dirty="0"/>
              <a:t>Overloading binary operators</a:t>
            </a:r>
          </a:p>
          <a:p>
            <a:r>
              <a:rPr lang="en-US" sz="2800" dirty="0"/>
              <a:t>Overloading the relational and logical operators</a:t>
            </a:r>
          </a:p>
          <a:p>
            <a:r>
              <a:rPr lang="en-US" sz="2800" dirty="0"/>
              <a:t>Overloading a unary operator</a:t>
            </a:r>
          </a:p>
          <a:p>
            <a:r>
              <a:rPr lang="en-US" sz="2800" dirty="0" smtClean="0"/>
              <a:t>A </a:t>
            </a:r>
            <a:r>
              <a:rPr lang="en-US" sz="2800" dirty="0"/>
              <a:t>closer look at the assignment operator</a:t>
            </a:r>
          </a:p>
          <a:p>
            <a:r>
              <a:rPr lang="en-US" sz="2800" dirty="0"/>
              <a:t>Overloading the </a:t>
            </a:r>
            <a:r>
              <a:rPr lang="en-US" sz="2800" b="1" dirty="0"/>
              <a:t>[ ]</a:t>
            </a:r>
            <a:r>
              <a:rPr lang="en-US" sz="2800" dirty="0"/>
              <a:t> subscript </a:t>
            </a:r>
            <a:r>
              <a:rPr lang="en-US" sz="2800" dirty="0" smtClean="0"/>
              <a:t>operator</a:t>
            </a:r>
          </a:p>
          <a:p>
            <a:r>
              <a:rPr lang="en-US" sz="2800" dirty="0" smtClean="0"/>
              <a:t>Use of </a:t>
            </a:r>
            <a:r>
              <a:rPr lang="en-US" sz="2800" dirty="0" err="1" smtClean="0"/>
              <a:t>cin</a:t>
            </a:r>
            <a:r>
              <a:rPr lang="en-US" sz="2800" dirty="0" smtClean="0"/>
              <a:t>, </a:t>
            </a:r>
            <a:r>
              <a:rPr lang="en-US" sz="2800" dirty="0" err="1" smtClean="0"/>
              <a:t>cout</a:t>
            </a:r>
            <a:r>
              <a:rPr lang="en-US" sz="2800" dirty="0" smtClean="0"/>
              <a:t> for input/output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B34403-BCF0-4BF3-A534-5BF108395D24}" type="slidenum">
              <a:rPr lang="en-US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Contents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Teach Yourself C++</a:t>
            </a:r>
          </a:p>
          <a:p>
            <a:pPr lvl="1"/>
            <a:r>
              <a:rPr lang="en-US" dirty="0"/>
              <a:t>Chapter </a:t>
            </a:r>
            <a:r>
              <a:rPr lang="en-US" dirty="0" smtClean="0"/>
              <a:t>6</a:t>
            </a:r>
          </a:p>
          <a:p>
            <a:r>
              <a:rPr lang="en-US" dirty="0" smtClean="0"/>
              <a:t>OOP with C++</a:t>
            </a:r>
          </a:p>
          <a:p>
            <a:pPr lvl="1"/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6330D9E-033E-44D6-B50E-B511C3C98328}" type="slidenum">
              <a:rPr lang="en-US"/>
              <a:pPr/>
              <a:t>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The Basics of Operator Overloading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Allows the programmer to define the </a:t>
            </a:r>
            <a:r>
              <a:rPr lang="en-US" sz="2400" dirty="0">
                <a:solidFill>
                  <a:srgbClr val="FF0000"/>
                </a:solidFill>
              </a:rPr>
              <a:t>meaning</a:t>
            </a:r>
            <a:r>
              <a:rPr lang="en-US" sz="2400" dirty="0"/>
              <a:t> of the C++ operators </a:t>
            </a:r>
            <a:r>
              <a:rPr lang="en-US" sz="2400" dirty="0">
                <a:solidFill>
                  <a:srgbClr val="FF0000"/>
                </a:solidFill>
              </a:rPr>
              <a:t>relative</a:t>
            </a:r>
            <a:r>
              <a:rPr lang="en-US" sz="2400" dirty="0"/>
              <a:t> to programmer defined </a:t>
            </a:r>
            <a:r>
              <a:rPr lang="en-US" sz="2400" dirty="0">
                <a:solidFill>
                  <a:srgbClr val="FF0000"/>
                </a:solidFill>
              </a:rPr>
              <a:t>classes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Resembles function overloading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An operator is </a:t>
            </a:r>
            <a:r>
              <a:rPr lang="en-US" sz="2400" dirty="0">
                <a:solidFill>
                  <a:srgbClr val="FF0000"/>
                </a:solidFill>
              </a:rPr>
              <a:t>always</a:t>
            </a:r>
            <a:r>
              <a:rPr lang="en-US" sz="2400" dirty="0"/>
              <a:t> overloaded relative to a user-defined type, such as a </a:t>
            </a:r>
            <a:r>
              <a:rPr lang="en-US" sz="2400" dirty="0">
                <a:solidFill>
                  <a:srgbClr val="FF0000"/>
                </a:solidFill>
              </a:rPr>
              <a:t>class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When overloaded, the operator </a:t>
            </a:r>
            <a:r>
              <a:rPr lang="en-US" sz="2400" i="1" dirty="0"/>
              <a:t>loses </a:t>
            </a:r>
            <a:r>
              <a:rPr lang="en-US" sz="2400" i="1" dirty="0">
                <a:solidFill>
                  <a:srgbClr val="FF0000"/>
                </a:solidFill>
              </a:rPr>
              <a:t>none</a:t>
            </a:r>
            <a:r>
              <a:rPr lang="en-US" sz="2400" i="1" dirty="0"/>
              <a:t> of its original meaning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To overload an operator, we create an </a:t>
            </a:r>
            <a:r>
              <a:rPr lang="en-US" sz="2400" i="1" dirty="0">
                <a:solidFill>
                  <a:srgbClr val="6600CC"/>
                </a:solidFill>
              </a:rPr>
              <a:t>operator </a:t>
            </a:r>
            <a:r>
              <a:rPr lang="en-US" sz="2400" i="1" dirty="0" smtClean="0">
                <a:solidFill>
                  <a:srgbClr val="6600CC"/>
                </a:solidFill>
              </a:rPr>
              <a:t>function</a:t>
            </a:r>
            <a:endParaRPr lang="en-US" sz="2400" i="1" dirty="0">
              <a:solidFill>
                <a:srgbClr val="6600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938A1E9-80E2-4732-A36F-93E7C5324726}" type="slidenum">
              <a:rPr lang="en-US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The Basics of Operator Overloading (contd.)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General form of a member operator function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return-type class-name::operator</a:t>
            </a:r>
            <a:r>
              <a:rPr lang="en-US" sz="2000" b="1" dirty="0">
                <a:solidFill>
                  <a:srgbClr val="FF0000"/>
                </a:solidFill>
              </a:rPr>
              <a:t>#</a:t>
            </a:r>
            <a:r>
              <a:rPr lang="en-US" sz="2000" dirty="0"/>
              <a:t>(</a:t>
            </a:r>
            <a:r>
              <a:rPr lang="en-US" sz="2000" dirty="0" err="1"/>
              <a:t>arg</a:t>
            </a:r>
            <a:r>
              <a:rPr lang="en-US" sz="2000" dirty="0"/>
              <a:t>-list) { … }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Restrictions: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</a:t>
            </a:r>
            <a:r>
              <a:rPr lang="en-US" sz="2000" dirty="0">
                <a:solidFill>
                  <a:srgbClr val="FF0000"/>
                </a:solidFill>
              </a:rPr>
              <a:t>precedence</a:t>
            </a:r>
            <a:r>
              <a:rPr lang="en-US" sz="2000" dirty="0"/>
              <a:t> of the operator </a:t>
            </a:r>
            <a:r>
              <a:rPr lang="en-US" sz="2000" dirty="0">
                <a:solidFill>
                  <a:srgbClr val="FF0000"/>
                </a:solidFill>
              </a:rPr>
              <a:t>cannot</a:t>
            </a:r>
            <a:r>
              <a:rPr lang="en-US" sz="2000" dirty="0"/>
              <a:t> be changed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number of operands that an operator takes cannot be altered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The following operators cannot be overloaded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.   ::   </a:t>
            </a:r>
            <a:r>
              <a:rPr lang="en-US" sz="2000" b="1" dirty="0">
                <a:solidFill>
                  <a:srgbClr val="0070C0"/>
                </a:solidFill>
              </a:rPr>
              <a:t>.*</a:t>
            </a:r>
            <a:r>
              <a:rPr lang="en-US" sz="2000" dirty="0"/>
              <a:t>   ?   preprocessor operators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DD0230D-A058-45C2-8F9F-EA447A56DA53}" type="slidenum">
              <a:rPr lang="en-US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 Closer Look at the Assignment Operator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By </a:t>
            </a:r>
            <a:r>
              <a:rPr lang="en-US" sz="2800" dirty="0">
                <a:solidFill>
                  <a:srgbClr val="FF0000"/>
                </a:solidFill>
              </a:rPr>
              <a:t>default</a:t>
            </a:r>
            <a:r>
              <a:rPr lang="en-US" sz="2800" dirty="0"/>
              <a:t>, “ob1 = ob2” places a bitwise </a:t>
            </a:r>
            <a:r>
              <a:rPr lang="en-US" sz="2800" dirty="0">
                <a:solidFill>
                  <a:srgbClr val="FF0000"/>
                </a:solidFill>
              </a:rPr>
              <a:t>copy</a:t>
            </a:r>
            <a:r>
              <a:rPr lang="en-US" sz="2800" dirty="0"/>
              <a:t> of “ob2” into “ob1”</a:t>
            </a:r>
          </a:p>
          <a:p>
            <a:r>
              <a:rPr lang="en-US" sz="2800" dirty="0"/>
              <a:t>This causes </a:t>
            </a:r>
            <a:r>
              <a:rPr lang="en-US" sz="2800" dirty="0">
                <a:solidFill>
                  <a:srgbClr val="FF0000"/>
                </a:solidFill>
              </a:rPr>
              <a:t>problem</a:t>
            </a:r>
            <a:r>
              <a:rPr lang="en-US" sz="2800" dirty="0"/>
              <a:t> when class members point to </a:t>
            </a:r>
            <a:r>
              <a:rPr lang="en-US" sz="2800" dirty="0">
                <a:solidFill>
                  <a:srgbClr val="FF0000"/>
                </a:solidFill>
              </a:rPr>
              <a:t>dynamically</a:t>
            </a:r>
            <a:r>
              <a:rPr lang="en-US" sz="2800" dirty="0"/>
              <a:t> allocated memory</a:t>
            </a:r>
          </a:p>
          <a:p>
            <a:r>
              <a:rPr lang="en-US" sz="2800" dirty="0"/>
              <a:t>Copy constructor is of no use in this case as it is an </a:t>
            </a:r>
            <a:r>
              <a:rPr lang="en-US" sz="2800" b="1" i="1" dirty="0">
                <a:solidFill>
                  <a:srgbClr val="FF0000"/>
                </a:solidFill>
              </a:rPr>
              <a:t>assignment</a:t>
            </a:r>
            <a:r>
              <a:rPr lang="en-US" sz="2800" dirty="0"/>
              <a:t>, not an initialization</a:t>
            </a:r>
          </a:p>
          <a:p>
            <a:r>
              <a:rPr lang="en-US" sz="2800" dirty="0"/>
              <a:t>So, we need to overload ‘=’ to overcome such problems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E76839-5DA4-4829-B3F9-C77CC72794F6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 Closer Look at the Assignment Operator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9E574-3950-4F90-9A55-F330AB8C17D2}" type="slidenum">
              <a:rPr lang="en-US"/>
              <a:pPr/>
              <a:t>6</a:t>
            </a:fld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sz="quarter" idx="1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/>
              <a:t>class </a:t>
            </a:r>
            <a:r>
              <a:rPr lang="en-US" sz="1600" dirty="0" err="1"/>
              <a:t>strtype</a:t>
            </a:r>
            <a:r>
              <a:rPr lang="en-US" sz="1600" dirty="0"/>
              <a:t> {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char *p;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>
                <a:solidFill>
                  <a:srgbClr val="FF0000"/>
                </a:solidFill>
              </a:rPr>
              <a:t>len</a:t>
            </a:r>
            <a:r>
              <a:rPr lang="en-US" sz="16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public: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</a:t>
            </a:r>
            <a:r>
              <a:rPr lang="en-US" sz="1600" dirty="0" err="1"/>
              <a:t>strtype</a:t>
            </a:r>
            <a:r>
              <a:rPr lang="en-US" sz="1600" dirty="0"/>
              <a:t>(char *s) {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   </a:t>
            </a:r>
            <a:r>
              <a:rPr lang="en-US" sz="1600" dirty="0" err="1"/>
              <a:t>len</a:t>
            </a:r>
            <a:r>
              <a:rPr lang="en-US" sz="1600" dirty="0"/>
              <a:t> = </a:t>
            </a:r>
            <a:r>
              <a:rPr lang="en-US" sz="1600" dirty="0" err="1"/>
              <a:t>strlen</a:t>
            </a:r>
            <a:r>
              <a:rPr lang="en-US" sz="1600" dirty="0"/>
              <a:t>(s) + 1;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   p = new char[</a:t>
            </a:r>
            <a:r>
              <a:rPr lang="en-US" sz="1600" dirty="0" err="1"/>
              <a:t>len</a:t>
            </a:r>
            <a:r>
              <a:rPr lang="en-US" sz="1600" dirty="0"/>
              <a:t>];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   </a:t>
            </a:r>
            <a:r>
              <a:rPr lang="en-US" sz="1600" dirty="0" err="1"/>
              <a:t>strcpy</a:t>
            </a:r>
            <a:r>
              <a:rPr lang="en-US" sz="1600" dirty="0"/>
              <a:t>(p, s);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}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~</a:t>
            </a:r>
            <a:r>
              <a:rPr lang="en-US" sz="1600" dirty="0" err="1"/>
              <a:t>strtype</a:t>
            </a:r>
            <a:r>
              <a:rPr lang="en-US" sz="1600" dirty="0"/>
              <a:t>() {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   delete [ ] p;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}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</a:t>
            </a:r>
            <a:r>
              <a:rPr lang="en-US" sz="1600" dirty="0" err="1"/>
              <a:t>strtype</a:t>
            </a:r>
            <a:r>
              <a:rPr lang="en-US" sz="1600" dirty="0"/>
              <a:t> &amp;operator=(</a:t>
            </a:r>
            <a:r>
              <a:rPr lang="en-US" sz="1600" dirty="0" err="1"/>
              <a:t>strtype</a:t>
            </a:r>
            <a:r>
              <a:rPr lang="en-US" sz="1600" dirty="0"/>
              <a:t> &amp;ob);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};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270248" y="1600200"/>
            <a:ext cx="4035552" cy="45720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err="1"/>
              <a:t>strtype</a:t>
            </a:r>
            <a:r>
              <a:rPr lang="en-US" sz="1600" dirty="0"/>
              <a:t> </a:t>
            </a:r>
            <a:r>
              <a:rPr lang="en-US" sz="1800" b="1" dirty="0">
                <a:solidFill>
                  <a:srgbClr val="FF0000"/>
                </a:solidFill>
              </a:rPr>
              <a:t>&amp;</a:t>
            </a:r>
            <a:r>
              <a:rPr lang="en-US" sz="1600" dirty="0" err="1"/>
              <a:t>strtype</a:t>
            </a:r>
            <a:r>
              <a:rPr lang="en-US" sz="1600" dirty="0"/>
              <a:t>::operator=(</a:t>
            </a:r>
            <a:r>
              <a:rPr lang="en-US" sz="1600" dirty="0" err="1"/>
              <a:t>strtype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FF0000"/>
                </a:solidFill>
              </a:rPr>
              <a:t>&amp;</a:t>
            </a:r>
            <a:r>
              <a:rPr lang="en-US" sz="1600" dirty="0"/>
              <a:t>ob) {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if(</a:t>
            </a:r>
            <a:r>
              <a:rPr lang="en-US" sz="1800" b="1" dirty="0" err="1">
                <a:solidFill>
                  <a:srgbClr val="FF0000"/>
                </a:solidFill>
              </a:rPr>
              <a:t>len</a:t>
            </a:r>
            <a:r>
              <a:rPr lang="en-US" sz="1800" b="1" dirty="0">
                <a:solidFill>
                  <a:srgbClr val="FF0000"/>
                </a:solidFill>
              </a:rPr>
              <a:t> &lt; ob.len</a:t>
            </a:r>
            <a:r>
              <a:rPr lang="en-US" sz="16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   delete </a:t>
            </a:r>
            <a:r>
              <a:rPr lang="en-US" sz="1800" b="1" dirty="0">
                <a:solidFill>
                  <a:srgbClr val="FF0000"/>
                </a:solidFill>
              </a:rPr>
              <a:t>[ ] </a:t>
            </a:r>
            <a:r>
              <a:rPr lang="en-US" sz="1600" dirty="0"/>
              <a:t>p;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   p = new </a:t>
            </a:r>
            <a:r>
              <a:rPr lang="en-US" sz="1600" dirty="0" smtClean="0"/>
              <a:t>char[ob.len];</a:t>
            </a: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1600" dirty="0"/>
              <a:t>   }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</a:t>
            </a:r>
            <a:r>
              <a:rPr lang="en-US" sz="1600" dirty="0" err="1"/>
              <a:t>len</a:t>
            </a:r>
            <a:r>
              <a:rPr lang="en-US" sz="1600" dirty="0"/>
              <a:t> = ob.len;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</a:t>
            </a:r>
            <a:r>
              <a:rPr lang="en-US" sz="1600" dirty="0" err="1"/>
              <a:t>strcpy</a:t>
            </a:r>
            <a:r>
              <a:rPr lang="en-US" sz="1600" dirty="0"/>
              <a:t>(p, </a:t>
            </a:r>
            <a:r>
              <a:rPr lang="en-US" sz="1600" dirty="0" err="1"/>
              <a:t>ob.p</a:t>
            </a:r>
            <a:r>
              <a:rPr lang="en-US" sz="1600" dirty="0"/>
              <a:t>);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return </a:t>
            </a:r>
            <a:r>
              <a:rPr lang="en-US" sz="1600" b="1" dirty="0">
                <a:solidFill>
                  <a:srgbClr val="7030A0"/>
                </a:solidFill>
              </a:rPr>
              <a:t>*this</a:t>
            </a:r>
            <a:r>
              <a:rPr lang="en-US" sz="16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</a:t>
            </a:r>
            <a:r>
              <a:rPr lang="en-US" sz="1600" dirty="0" err="1"/>
              <a:t>strtype</a:t>
            </a:r>
            <a:r>
              <a:rPr lang="en-US" sz="1600" dirty="0"/>
              <a:t> s1(“BUET”), s2(“CSE”);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  s1 = s2; // no problem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 Closer Look at the Assignment Operator (contd.)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The overloaded ‘=’ operator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return </a:t>
            </a:r>
            <a:r>
              <a:rPr lang="en-US" sz="2400" b="1" dirty="0">
                <a:solidFill>
                  <a:srgbClr val="FF0000"/>
                </a:solidFill>
              </a:rPr>
              <a:t>*this </a:t>
            </a:r>
            <a:r>
              <a:rPr lang="en-US" sz="2400" dirty="0"/>
              <a:t>to allow </a:t>
            </a:r>
            <a:r>
              <a:rPr lang="en-US" sz="2400" dirty="0">
                <a:solidFill>
                  <a:srgbClr val="FF0000"/>
                </a:solidFill>
              </a:rPr>
              <a:t>chains</a:t>
            </a:r>
            <a:r>
              <a:rPr lang="en-US" sz="2400" dirty="0"/>
              <a:t> of assignments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ob1 = ob2 = ob3 = ob4;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the overloaded ‘=’ operator returns </a:t>
            </a:r>
            <a:r>
              <a:rPr lang="en-US" sz="2400" dirty="0">
                <a:solidFill>
                  <a:srgbClr val="FF0000"/>
                </a:solidFill>
              </a:rPr>
              <a:t>nothing</a:t>
            </a:r>
            <a:r>
              <a:rPr lang="en-US" sz="2400" dirty="0"/>
              <a:t> (</a:t>
            </a:r>
            <a:r>
              <a:rPr lang="en-US" sz="2400" b="1" dirty="0">
                <a:solidFill>
                  <a:srgbClr val="0070C0"/>
                </a:solidFill>
              </a:rPr>
              <a:t>void</a:t>
            </a:r>
            <a:r>
              <a:rPr lang="en-US" sz="2400" dirty="0"/>
              <a:t>) then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ob1 = ob2; is possible, but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ob1 = ob2 = ob3; produces compiler error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ob3 can be assigned to ob2, but then it becomes “ob1 = (void)”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So, the </a:t>
            </a:r>
            <a:r>
              <a:rPr lang="en-US" sz="1800" dirty="0">
                <a:solidFill>
                  <a:srgbClr val="FF0000"/>
                </a:solidFill>
              </a:rPr>
              <a:t>compiler</a:t>
            </a:r>
            <a:r>
              <a:rPr lang="en-US" sz="1800" dirty="0"/>
              <a:t> detects it early and flags it as an error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Whenever possible we </a:t>
            </a:r>
            <a:r>
              <a:rPr lang="en-US" sz="2400" i="1" dirty="0">
                <a:solidFill>
                  <a:srgbClr val="0070C0"/>
                </a:solidFill>
              </a:rPr>
              <a:t>should</a:t>
            </a:r>
            <a:r>
              <a:rPr lang="en-US" sz="2400" dirty="0"/>
              <a:t> use </a:t>
            </a:r>
            <a:r>
              <a:rPr lang="en-US" sz="2400" dirty="0">
                <a:solidFill>
                  <a:srgbClr val="FF0000"/>
                </a:solidFill>
              </a:rPr>
              <a:t>references</a:t>
            </a:r>
            <a:r>
              <a:rPr lang="en-US" sz="2400" dirty="0"/>
              <a:t> while </a:t>
            </a:r>
            <a:r>
              <a:rPr lang="en-US" sz="2400" dirty="0">
                <a:solidFill>
                  <a:srgbClr val="FF0000"/>
                </a:solidFill>
              </a:rPr>
              <a:t>passing</a:t>
            </a:r>
            <a:r>
              <a:rPr lang="en-US" sz="2400" dirty="0"/>
              <a:t> objects to functions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Copy constructors can also help in this regard but using references is </a:t>
            </a:r>
            <a:r>
              <a:rPr lang="en-US" sz="2000" b="1" dirty="0">
                <a:solidFill>
                  <a:srgbClr val="FF0000"/>
                </a:solidFill>
              </a:rPr>
              <a:t>more efficient </a:t>
            </a:r>
            <a:r>
              <a:rPr lang="en-US" sz="2000" dirty="0"/>
              <a:t>as no copy is performed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D240C9-7E4D-41BD-A104-EFA00933E979}" type="slidenum">
              <a:rPr lang="en-US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Overloading Binary Operators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E2C2D-AE7A-4315-AD3F-C06D9703AA29}" type="slidenum">
              <a:rPr lang="en-US"/>
              <a:pPr/>
              <a:t>8</a:t>
            </a:fld>
            <a:endParaRPr lang="en-US"/>
          </a:p>
        </p:txBody>
      </p:sp>
      <p:sp>
        <p:nvSpPr>
          <p:cNvPr id="8909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52400" y="1981200"/>
            <a:ext cx="4343400" cy="4343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class </a:t>
            </a:r>
            <a:r>
              <a:rPr lang="en-US" sz="2000" dirty="0" err="1"/>
              <a:t>coord</a:t>
            </a:r>
            <a:r>
              <a:rPr lang="en-US" sz="2000" dirty="0"/>
              <a:t> {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int</a:t>
            </a:r>
            <a:r>
              <a:rPr lang="en-US" sz="2000" dirty="0"/>
              <a:t> x, y;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coord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a = 0, </a:t>
            </a:r>
            <a:r>
              <a:rPr lang="en-US" sz="2000" dirty="0" err="1"/>
              <a:t>int</a:t>
            </a:r>
            <a:r>
              <a:rPr lang="en-US" sz="2000" dirty="0"/>
              <a:t> b = 0) {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   x = a; y = b;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}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void show() {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   </a:t>
            </a:r>
            <a:r>
              <a:rPr lang="en-US" sz="2000" dirty="0" err="1"/>
              <a:t>cout</a:t>
            </a:r>
            <a:r>
              <a:rPr lang="en-US" sz="2000" dirty="0"/>
              <a:t> &lt;&lt; x &lt;&lt; “, ” &lt;&lt; y &lt;&lt; </a:t>
            </a:r>
            <a:r>
              <a:rPr lang="en-US" sz="2000" dirty="0" err="1"/>
              <a:t>endl</a:t>
            </a:r>
            <a:r>
              <a:rPr lang="en-US" sz="20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}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coord</a:t>
            </a:r>
            <a:r>
              <a:rPr lang="en-US" sz="2000" dirty="0"/>
              <a:t> operator+(</a:t>
            </a:r>
            <a:r>
              <a:rPr lang="en-US" sz="2000" dirty="0" err="1"/>
              <a:t>coord</a:t>
            </a:r>
            <a:r>
              <a:rPr lang="en-US" sz="2000" dirty="0"/>
              <a:t> </a:t>
            </a:r>
            <a:r>
              <a:rPr lang="en-US" sz="2000" dirty="0" err="1"/>
              <a:t>obj</a:t>
            </a:r>
            <a:r>
              <a:rPr lang="en-US" sz="2000" dirty="0"/>
              <a:t>);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coord</a:t>
            </a:r>
            <a:r>
              <a:rPr lang="en-US" sz="2000" dirty="0"/>
              <a:t> operator+(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);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coord</a:t>
            </a:r>
            <a:r>
              <a:rPr lang="en-US" sz="2000" dirty="0"/>
              <a:t> operator-(</a:t>
            </a:r>
            <a:r>
              <a:rPr lang="en-US" sz="2000" dirty="0" err="1"/>
              <a:t>coord</a:t>
            </a:r>
            <a:r>
              <a:rPr lang="en-US" sz="2000" dirty="0"/>
              <a:t> </a:t>
            </a:r>
            <a:r>
              <a:rPr lang="en-US" sz="2000" dirty="0" err="1"/>
              <a:t>obj</a:t>
            </a:r>
            <a:r>
              <a:rPr lang="en-US" sz="2000" dirty="0"/>
              <a:t>);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coord</a:t>
            </a:r>
            <a:r>
              <a:rPr lang="en-US" sz="2000" dirty="0"/>
              <a:t> operator=(</a:t>
            </a:r>
            <a:r>
              <a:rPr lang="en-US" sz="2000" dirty="0" err="1"/>
              <a:t>coord</a:t>
            </a:r>
            <a:r>
              <a:rPr lang="en-US" sz="2000" dirty="0"/>
              <a:t> </a:t>
            </a:r>
            <a:r>
              <a:rPr lang="en-US" sz="2000" dirty="0" err="1"/>
              <a:t>obj</a:t>
            </a:r>
            <a:r>
              <a:rPr lang="en-US" sz="2000" dirty="0"/>
              <a:t>);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};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267200" cy="4343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dirty="0" err="1" smtClean="0"/>
              <a:t>coord</a:t>
            </a:r>
            <a:r>
              <a:rPr lang="en-US" sz="2000" dirty="0" smtClean="0"/>
              <a:t> </a:t>
            </a:r>
            <a:r>
              <a:rPr lang="en-US" sz="2000" dirty="0" err="1"/>
              <a:t>coord</a:t>
            </a:r>
            <a:r>
              <a:rPr lang="en-US" sz="2000" dirty="0"/>
              <a:t>::operator+(</a:t>
            </a:r>
            <a:r>
              <a:rPr lang="en-US" sz="2000" dirty="0" err="1"/>
              <a:t>coord</a:t>
            </a:r>
            <a:r>
              <a:rPr lang="en-US" sz="2000" dirty="0"/>
              <a:t> </a:t>
            </a:r>
            <a:r>
              <a:rPr lang="en-US" sz="2000" dirty="0" err="1"/>
              <a:t>obj</a:t>
            </a:r>
            <a:r>
              <a:rPr lang="en-US" sz="20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coord</a:t>
            </a:r>
            <a:r>
              <a:rPr lang="en-US" sz="2000" dirty="0"/>
              <a:t> temp;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temp.x</a:t>
            </a:r>
            <a:r>
              <a:rPr lang="en-US" sz="2000" dirty="0"/>
              <a:t> = x + </a:t>
            </a:r>
            <a:r>
              <a:rPr lang="en-US" sz="2000" dirty="0" err="1"/>
              <a:t>obj.x</a:t>
            </a:r>
            <a:r>
              <a:rPr lang="en-US" sz="20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temp.y</a:t>
            </a:r>
            <a:r>
              <a:rPr lang="en-US" sz="2000" dirty="0"/>
              <a:t> = y + </a:t>
            </a:r>
            <a:r>
              <a:rPr lang="en-US" sz="2000" dirty="0" err="1"/>
              <a:t>obj.y</a:t>
            </a:r>
            <a:r>
              <a:rPr lang="en-US" sz="20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return temp;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2000" dirty="0" err="1"/>
              <a:t>coord</a:t>
            </a:r>
            <a:r>
              <a:rPr lang="en-US" sz="2000" dirty="0"/>
              <a:t> </a:t>
            </a:r>
            <a:r>
              <a:rPr lang="en-US" sz="2000" dirty="0" err="1"/>
              <a:t>coord</a:t>
            </a:r>
            <a:r>
              <a:rPr lang="en-US" sz="2000" dirty="0"/>
              <a:t>::operator+(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coord</a:t>
            </a:r>
            <a:r>
              <a:rPr lang="en-US" sz="2000" dirty="0"/>
              <a:t> temp;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temp.x</a:t>
            </a:r>
            <a:r>
              <a:rPr lang="en-US" sz="2000" dirty="0"/>
              <a:t> = x +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</a:t>
            </a:r>
            <a:r>
              <a:rPr lang="en-US" sz="2000" dirty="0" err="1"/>
              <a:t>temp.y</a:t>
            </a:r>
            <a:r>
              <a:rPr lang="en-US" sz="2000" dirty="0"/>
              <a:t> = y +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  return temp;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999823-B353-408D-9B88-D624ACEB77F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97" y="-7745"/>
            <a:ext cx="8445119" cy="670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78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2260</TotalTime>
  <Words>1955</Words>
  <Application>Microsoft Office PowerPoint</Application>
  <PresentationFormat>On-screen Show (4:3)</PresentationFormat>
  <Paragraphs>325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Century Schoolbook</vt:lpstr>
      <vt:lpstr>Wingdings</vt:lpstr>
      <vt:lpstr>Wingdings 2</vt:lpstr>
      <vt:lpstr>Oriel</vt:lpstr>
      <vt:lpstr>Operator Overloading</vt:lpstr>
      <vt:lpstr>Objectives</vt:lpstr>
      <vt:lpstr>The Basics of Operator Overloading</vt:lpstr>
      <vt:lpstr>The Basics of Operator Overloading (contd.)</vt:lpstr>
      <vt:lpstr>A Closer Look at the Assignment Operator</vt:lpstr>
      <vt:lpstr>A Closer Look at the Assignment Operator (contd.)</vt:lpstr>
      <vt:lpstr>A Closer Look at the Assignment Operator (contd.)</vt:lpstr>
      <vt:lpstr>Overloading Binary Operators</vt:lpstr>
      <vt:lpstr>PowerPoint Presentation</vt:lpstr>
      <vt:lpstr>Overloading Binary Operators (contd.)</vt:lpstr>
      <vt:lpstr>Overloading The Relational and Logical Operators</vt:lpstr>
      <vt:lpstr>Overloading a Unary Operator</vt:lpstr>
      <vt:lpstr>Overloading a Unary Operator (contd.)</vt:lpstr>
      <vt:lpstr>Object Copy Issues</vt:lpstr>
      <vt:lpstr>Overloading the [ ] Subscript Operator</vt:lpstr>
      <vt:lpstr>Overloading the [ ] Subscript Operator (Example - 1)</vt:lpstr>
      <vt:lpstr>Overloading the [ ] Subscript Operator (Example - 2)</vt:lpstr>
      <vt:lpstr>cout</vt:lpstr>
      <vt:lpstr>cin</vt:lpstr>
      <vt:lpstr>Lecture Contents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creator>Ahmed Khurshid</dc:creator>
  <cp:lastModifiedBy>Muhammad Ali Nayeem</cp:lastModifiedBy>
  <cp:revision>640</cp:revision>
  <dcterms:created xsi:type="dcterms:W3CDTF">2007-06-09T15:54:09Z</dcterms:created>
  <dcterms:modified xsi:type="dcterms:W3CDTF">2015-06-02T04:08:04Z</dcterms:modified>
</cp:coreProperties>
</file>